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21"/>
  </p:notesMasterIdLst>
  <p:sldIdLst>
    <p:sldId id="256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4" r:id="rId14"/>
    <p:sldId id="268" r:id="rId15"/>
    <p:sldId id="269" r:id="rId16"/>
    <p:sldId id="270" r:id="rId17"/>
    <p:sldId id="271" r:id="rId18"/>
    <p:sldId id="272" r:id="rId19"/>
    <p:sldId id="273" r:id="rId20"/>
  </p:sldIdLst>
  <p:sldSz cx="24384000" cy="13716000"/>
  <p:notesSz cx="6858000" cy="9144000"/>
  <p:embeddedFontLst>
    <p:embeddedFont>
      <p:font typeface="Helvetica Neue" panose="020B0604020202020204" charset="0"/>
      <p:regular r:id="rId22"/>
      <p:bold r:id="rId23"/>
      <p:italic r:id="rId24"/>
      <p:boldItalic r:id="rId25"/>
    </p:embeddedFont>
    <p:embeddedFont>
      <p:font typeface="Helvetica Neue Light" panose="020B0604020202020204" charset="0"/>
      <p:regular r:id="rId26"/>
      <p:bold r:id="rId27"/>
      <p:italic r:id="rId28"/>
      <p:boldItalic r:id="rId29"/>
    </p:embeddedFont>
    <p:embeddedFont>
      <p:font typeface="Oswald" panose="020B0604020202020204" charset="0"/>
      <p:regular r:id="rId30"/>
      <p:bold r:id="rId31"/>
    </p:embeddedFont>
    <p:embeddedFont>
      <p:font typeface="Roboto" panose="020B060402020202020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1091F4A-6B9E-4F18-9F0A-7A919BC6674D}">
  <a:tblStyle styleId="{41091F4A-6B9E-4F18-9F0A-7A919BC6674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6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9" Type="http://schemas.openxmlformats.org/officeDocument/2006/relationships/tableStyles" Target="tableStyle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gif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9a6f40f8ed_0_15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g9a6f40f8ed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0" name="Google Shape;28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819f76377f_0_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g819f76377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9a6f40f8ed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9a6f40f8ed_0_18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9a6f40f8ed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9a6f40f8ed_0_19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9a6f40f8ed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9a6f40f8ed_0_22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9a6f40f8e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9a6f40f8ed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9a6f40f8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9a6f40f8ed_0_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9a6f40f8ed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9a6f40f8ed_0_8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9bf5da9fe9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9bf5da9fe9_2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9a6f40f8ed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9a6f40f8ed_0_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9a6f40f8ed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9a6f40f8ed_0_1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9a6f40f8ed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9a6f40f8ed_0_1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8324cc0694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8324cc0694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sous-titr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tion">
  <p:cSld name="Cita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0" i="1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2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Helvetica Neue"/>
              <a:buNone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>
            <a:spLocks noGrp="1"/>
          </p:cNvSpPr>
          <p:nvPr>
            <p:ph type="pic" idx="2"/>
          </p:nvPr>
        </p:nvSpPr>
        <p:spPr>
          <a:xfrm>
            <a:off x="0" y="0"/>
            <a:ext cx="24384001" cy="137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erge">
  <p:cSld name="Vierg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 flipH="1">
            <a:off x="21990300" y="11322467"/>
            <a:ext cx="2393700" cy="23937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5"/>
          <p:cNvSpPr/>
          <p:nvPr/>
        </p:nvSpPr>
        <p:spPr>
          <a:xfrm flipH="1">
            <a:off x="21990300" y="11322333"/>
            <a:ext cx="2393700" cy="23937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ctrTitle"/>
          </p:nvPr>
        </p:nvSpPr>
        <p:spPr>
          <a:xfrm>
            <a:off x="1041400" y="4851400"/>
            <a:ext cx="21925500" cy="24897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1pPr>
            <a:lvl2pPr lvl="1" rt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2pPr>
            <a:lvl3pPr lvl="2" rt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3pPr>
            <a:lvl4pPr lvl="3" rt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4pPr>
            <a:lvl5pPr lvl="4" rt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5pPr>
            <a:lvl6pPr lvl="5" rt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6pPr>
            <a:lvl7pPr lvl="6" rt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7pPr>
            <a:lvl8pPr lvl="7" rt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8pPr>
            <a:lvl9pPr lvl="8" rt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1041400" y="7437681"/>
            <a:ext cx="21925500" cy="11544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ldNum" idx="12"/>
          </p:nvPr>
        </p:nvSpPr>
        <p:spPr>
          <a:xfrm>
            <a:off x="22729444" y="12521661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1229200" y="5507600"/>
            <a:ext cx="21925500" cy="27009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1pPr>
            <a:lvl2pPr lvl="1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2pPr>
            <a:lvl3pPr lvl="2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3pPr>
            <a:lvl4pPr lvl="3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4pPr>
            <a:lvl5pPr lvl="4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5pPr>
            <a:lvl6pPr lvl="5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6pPr>
            <a:lvl7pPr lvl="6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7pPr>
            <a:lvl8pPr lvl="7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8pPr>
            <a:lvl9pPr lvl="8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22729444" y="12521661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/>
          <p:nvPr/>
        </p:nvSpPr>
        <p:spPr>
          <a:xfrm rot="10800000" flipH="1">
            <a:off x="0" y="4496100"/>
            <a:ext cx="24384000" cy="9219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7"/>
          <p:cNvSpPr/>
          <p:nvPr/>
        </p:nvSpPr>
        <p:spPr>
          <a:xfrm>
            <a:off x="0" y="4496000"/>
            <a:ext cx="24384000" cy="2895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title"/>
          </p:nvPr>
        </p:nvSpPr>
        <p:spPr>
          <a:xfrm>
            <a:off x="1258400" y="1969933"/>
            <a:ext cx="21925500" cy="20472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8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8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8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8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8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8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8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85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body" idx="1"/>
          </p:nvPr>
        </p:nvSpPr>
        <p:spPr>
          <a:xfrm>
            <a:off x="1258400" y="5117533"/>
            <a:ext cx="21925500" cy="72273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marL="914400" lvl="1" indent="-463550" rtl="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2pPr>
            <a:lvl3pPr marL="1371600" lvl="2" indent="-463550" rtl="0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3pPr>
            <a:lvl4pPr marL="1828800" lvl="3" indent="-463550" rtl="0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4pPr>
            <a:lvl5pPr marL="2286000" lvl="4" indent="-463550" rtl="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5pPr>
            <a:lvl6pPr marL="2743200" lvl="5" indent="-463550" rtl="0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6pPr>
            <a:lvl7pPr marL="3200400" lvl="6" indent="-463550" rtl="0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7pPr>
            <a:lvl8pPr marL="3657600" lvl="7" indent="-463550" rtl="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8pPr>
            <a:lvl9pPr marL="4114800" lvl="8" indent="-463550" rtl="0">
              <a:spcBef>
                <a:spcPts val="4300"/>
              </a:spcBef>
              <a:spcAft>
                <a:spcPts val="4300"/>
              </a:spcAft>
              <a:buSzPts val="3700"/>
              <a:buChar char="■"/>
              <a:defRPr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ldNum" idx="12"/>
          </p:nvPr>
        </p:nvSpPr>
        <p:spPr>
          <a:xfrm>
            <a:off x="22729444" y="12521661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/>
          <p:nvPr/>
        </p:nvSpPr>
        <p:spPr>
          <a:xfrm rot="10800000" flipH="1">
            <a:off x="0" y="4496100"/>
            <a:ext cx="24384000" cy="9219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8"/>
          <p:cNvSpPr/>
          <p:nvPr/>
        </p:nvSpPr>
        <p:spPr>
          <a:xfrm>
            <a:off x="0" y="4496000"/>
            <a:ext cx="24384000" cy="2895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title"/>
          </p:nvPr>
        </p:nvSpPr>
        <p:spPr>
          <a:xfrm>
            <a:off x="1258400" y="1969933"/>
            <a:ext cx="21925500" cy="20472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8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8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8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8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8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8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8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85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body" idx="1"/>
          </p:nvPr>
        </p:nvSpPr>
        <p:spPr>
          <a:xfrm>
            <a:off x="1258400" y="5117534"/>
            <a:ext cx="10666500" cy="72273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>
            <a:lvl1pPr marL="457200" lvl="0" indent="-463550" rtl="0"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marL="914400" lvl="1" indent="-431800" rtl="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2pPr>
            <a:lvl3pPr marL="1371600" lvl="2" indent="-431800" rtl="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3pPr>
            <a:lvl4pPr marL="1828800" lvl="3" indent="-431800" rtl="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4pPr>
            <a:lvl5pPr marL="2286000" lvl="4" indent="-431800" rtl="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5pPr>
            <a:lvl6pPr marL="2743200" lvl="5" indent="-431800" rtl="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6pPr>
            <a:lvl7pPr marL="3200400" lvl="6" indent="-431800" rtl="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7pPr>
            <a:lvl8pPr marL="3657600" lvl="7" indent="-431800" rtl="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8pPr>
            <a:lvl9pPr marL="4114800" lvl="8" indent="-431800" rtl="0">
              <a:spcBef>
                <a:spcPts val="4300"/>
              </a:spcBef>
              <a:spcAft>
                <a:spcPts val="4300"/>
              </a:spcAft>
              <a:buSzPts val="3200"/>
              <a:buChar char="■"/>
              <a:defRPr sz="3200"/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body" idx="2"/>
          </p:nvPr>
        </p:nvSpPr>
        <p:spPr>
          <a:xfrm>
            <a:off x="12518000" y="5117534"/>
            <a:ext cx="10666500" cy="72273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>
            <a:lvl1pPr marL="457200" lvl="0" indent="-463550" rtl="0"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marL="914400" lvl="1" indent="-431800" rtl="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2pPr>
            <a:lvl3pPr marL="1371600" lvl="2" indent="-431800" rtl="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3pPr>
            <a:lvl4pPr marL="1828800" lvl="3" indent="-431800" rtl="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4pPr>
            <a:lvl5pPr marL="2286000" lvl="4" indent="-431800" rtl="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5pPr>
            <a:lvl6pPr marL="2743200" lvl="5" indent="-431800" rtl="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6pPr>
            <a:lvl7pPr marL="3200400" lvl="6" indent="-431800" rtl="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7pPr>
            <a:lvl8pPr marL="3657600" lvl="7" indent="-431800" rtl="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8pPr>
            <a:lvl9pPr marL="4114800" lvl="8" indent="-431800" rtl="0">
              <a:spcBef>
                <a:spcPts val="4300"/>
              </a:spcBef>
              <a:spcAft>
                <a:spcPts val="4300"/>
              </a:spcAft>
              <a:buSzPts val="3200"/>
              <a:buChar char="■"/>
              <a:defRPr sz="3200"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sldNum" idx="12"/>
          </p:nvPr>
        </p:nvSpPr>
        <p:spPr>
          <a:xfrm>
            <a:off x="22729444" y="12521661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/>
          <p:nvPr/>
        </p:nvSpPr>
        <p:spPr>
          <a:xfrm rot="10800000" flipH="1">
            <a:off x="0" y="1750500"/>
            <a:ext cx="24384000" cy="11965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9"/>
          <p:cNvSpPr/>
          <p:nvPr/>
        </p:nvSpPr>
        <p:spPr>
          <a:xfrm>
            <a:off x="0" y="1750267"/>
            <a:ext cx="24384000" cy="2895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title"/>
          </p:nvPr>
        </p:nvSpPr>
        <p:spPr>
          <a:xfrm>
            <a:off x="262000" y="43600"/>
            <a:ext cx="23537700" cy="16071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sldNum" idx="12"/>
          </p:nvPr>
        </p:nvSpPr>
        <p:spPr>
          <a:xfrm>
            <a:off x="22729444" y="12521661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0"/>
          <p:cNvSpPr txBox="1"/>
          <p:nvPr/>
        </p:nvSpPr>
        <p:spPr>
          <a:xfrm rot="10800000" flipH="1">
            <a:off x="8737600" y="67"/>
            <a:ext cx="15646500" cy="1371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0"/>
          <p:cNvSpPr/>
          <p:nvPr/>
        </p:nvSpPr>
        <p:spPr>
          <a:xfrm rot="-5400000">
            <a:off x="2024350" y="6713250"/>
            <a:ext cx="13716000" cy="2895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0"/>
          <p:cNvSpPr txBox="1">
            <a:spLocks noGrp="1"/>
          </p:cNvSpPr>
          <p:nvPr>
            <p:ph type="title"/>
          </p:nvPr>
        </p:nvSpPr>
        <p:spPr>
          <a:xfrm>
            <a:off x="602874" y="954133"/>
            <a:ext cx="7488000" cy="25425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body" idx="1"/>
          </p:nvPr>
        </p:nvSpPr>
        <p:spPr>
          <a:xfrm>
            <a:off x="602867" y="3908800"/>
            <a:ext cx="7488000" cy="843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>
            <a:lvl1pPr marL="457200" lvl="0" indent="-431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43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43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43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43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43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43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43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8pPr>
            <a:lvl9pPr marL="4114800" lvl="8" indent="-431800" rtl="0">
              <a:spcBef>
                <a:spcPts val="4300"/>
              </a:spcBef>
              <a:spcAft>
                <a:spcPts val="430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20"/>
          <p:cNvSpPr txBox="1">
            <a:spLocks noGrp="1"/>
          </p:cNvSpPr>
          <p:nvPr>
            <p:ph type="sldNum" idx="12"/>
          </p:nvPr>
        </p:nvSpPr>
        <p:spPr>
          <a:xfrm>
            <a:off x="22729444" y="12521661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>
            <a:spLocks noGrp="1"/>
          </p:cNvSpPr>
          <p:nvPr>
            <p:ph type="title"/>
          </p:nvPr>
        </p:nvSpPr>
        <p:spPr>
          <a:xfrm>
            <a:off x="1307333" y="1302000"/>
            <a:ext cx="16605600" cy="109089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sldNum" idx="12"/>
          </p:nvPr>
        </p:nvSpPr>
        <p:spPr>
          <a:xfrm>
            <a:off x="22729444" y="12521661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Horizontale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>
            <a:spLocks noGrp="1"/>
          </p:cNvSpPr>
          <p:nvPr>
            <p:ph type="pic" idx="2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body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2"/>
          <p:cNvSpPr/>
          <p:nvPr/>
        </p:nvSpPr>
        <p:spPr>
          <a:xfrm flipH="1">
            <a:off x="0" y="0"/>
            <a:ext cx="12192000" cy="1371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2"/>
          <p:cNvSpPr/>
          <p:nvPr/>
        </p:nvSpPr>
        <p:spPr>
          <a:xfrm rot="5400000">
            <a:off x="5190467" y="6714100"/>
            <a:ext cx="13714500" cy="2895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2"/>
          <p:cNvSpPr txBox="1">
            <a:spLocks noGrp="1"/>
          </p:cNvSpPr>
          <p:nvPr>
            <p:ph type="title"/>
          </p:nvPr>
        </p:nvSpPr>
        <p:spPr>
          <a:xfrm>
            <a:off x="708000" y="3288467"/>
            <a:ext cx="10787100" cy="39528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200"/>
              <a:buNone/>
              <a:defRPr sz="11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200"/>
              <a:buNone/>
              <a:defRPr sz="11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200"/>
              <a:buNone/>
              <a:defRPr sz="11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200"/>
              <a:buNone/>
              <a:defRPr sz="11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200"/>
              <a:buNone/>
              <a:defRPr sz="11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200"/>
              <a:buNone/>
              <a:defRPr sz="11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200"/>
              <a:buNone/>
              <a:defRPr sz="11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200"/>
              <a:buNone/>
              <a:defRPr sz="11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200"/>
              <a:buNone/>
              <a:defRPr sz="1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2"/>
          <p:cNvSpPr txBox="1">
            <a:spLocks noGrp="1"/>
          </p:cNvSpPr>
          <p:nvPr>
            <p:ph type="subTitle" idx="1"/>
          </p:nvPr>
        </p:nvSpPr>
        <p:spPr>
          <a:xfrm>
            <a:off x="708000" y="7411912"/>
            <a:ext cx="10787100" cy="32937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00" name="Google Shape;100;p22"/>
          <p:cNvSpPr txBox="1">
            <a:spLocks noGrp="1"/>
          </p:cNvSpPr>
          <p:nvPr>
            <p:ph type="body" idx="2"/>
          </p:nvPr>
        </p:nvSpPr>
        <p:spPr>
          <a:xfrm>
            <a:off x="13172000" y="1931200"/>
            <a:ext cx="10232100" cy="98535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  <a:defRPr>
                <a:solidFill>
                  <a:schemeClr val="lt1"/>
                </a:solidFill>
              </a:defRPr>
            </a:lvl1pPr>
            <a:lvl2pPr marL="914400" lvl="1" indent="-463550" rtl="0">
              <a:spcBef>
                <a:spcPts val="4300"/>
              </a:spcBef>
              <a:spcAft>
                <a:spcPts val="0"/>
              </a:spcAft>
              <a:buClr>
                <a:schemeClr val="lt1"/>
              </a:buClr>
              <a:buSzPts val="3700"/>
              <a:buChar char="○"/>
              <a:defRPr>
                <a:solidFill>
                  <a:schemeClr val="lt1"/>
                </a:solidFill>
              </a:defRPr>
            </a:lvl2pPr>
            <a:lvl3pPr marL="1371600" lvl="2" indent="-463550" rtl="0">
              <a:spcBef>
                <a:spcPts val="4300"/>
              </a:spcBef>
              <a:spcAft>
                <a:spcPts val="0"/>
              </a:spcAft>
              <a:buClr>
                <a:schemeClr val="lt1"/>
              </a:buClr>
              <a:buSzPts val="3700"/>
              <a:buChar char="■"/>
              <a:defRPr>
                <a:solidFill>
                  <a:schemeClr val="lt1"/>
                </a:solidFill>
              </a:defRPr>
            </a:lvl3pPr>
            <a:lvl4pPr marL="1828800" lvl="3" indent="-463550" rtl="0">
              <a:spcBef>
                <a:spcPts val="4300"/>
              </a:spcBef>
              <a:spcAft>
                <a:spcPts val="0"/>
              </a:spcAft>
              <a:buClr>
                <a:schemeClr val="lt1"/>
              </a:buClr>
              <a:buSzPts val="3700"/>
              <a:buChar char="●"/>
              <a:defRPr>
                <a:solidFill>
                  <a:schemeClr val="lt1"/>
                </a:solidFill>
              </a:defRPr>
            </a:lvl4pPr>
            <a:lvl5pPr marL="2286000" lvl="4" indent="-463550" rtl="0">
              <a:spcBef>
                <a:spcPts val="4300"/>
              </a:spcBef>
              <a:spcAft>
                <a:spcPts val="0"/>
              </a:spcAft>
              <a:buClr>
                <a:schemeClr val="lt1"/>
              </a:buClr>
              <a:buSzPts val="3700"/>
              <a:buChar char="○"/>
              <a:defRPr>
                <a:solidFill>
                  <a:schemeClr val="lt1"/>
                </a:solidFill>
              </a:defRPr>
            </a:lvl5pPr>
            <a:lvl6pPr marL="2743200" lvl="5" indent="-463550" rtl="0">
              <a:spcBef>
                <a:spcPts val="4300"/>
              </a:spcBef>
              <a:spcAft>
                <a:spcPts val="0"/>
              </a:spcAft>
              <a:buClr>
                <a:schemeClr val="lt1"/>
              </a:buClr>
              <a:buSzPts val="3700"/>
              <a:buChar char="■"/>
              <a:defRPr>
                <a:solidFill>
                  <a:schemeClr val="lt1"/>
                </a:solidFill>
              </a:defRPr>
            </a:lvl6pPr>
            <a:lvl7pPr marL="3200400" lvl="6" indent="-463550" rtl="0">
              <a:spcBef>
                <a:spcPts val="4300"/>
              </a:spcBef>
              <a:spcAft>
                <a:spcPts val="0"/>
              </a:spcAft>
              <a:buClr>
                <a:schemeClr val="lt1"/>
              </a:buClr>
              <a:buSzPts val="3700"/>
              <a:buChar char="●"/>
              <a:defRPr>
                <a:solidFill>
                  <a:schemeClr val="lt1"/>
                </a:solidFill>
              </a:defRPr>
            </a:lvl7pPr>
            <a:lvl8pPr marL="3657600" lvl="7" indent="-463550" rtl="0">
              <a:spcBef>
                <a:spcPts val="4300"/>
              </a:spcBef>
              <a:spcAft>
                <a:spcPts val="0"/>
              </a:spcAft>
              <a:buClr>
                <a:schemeClr val="lt1"/>
              </a:buClr>
              <a:buSzPts val="3700"/>
              <a:buChar char="○"/>
              <a:defRPr>
                <a:solidFill>
                  <a:schemeClr val="lt1"/>
                </a:solidFill>
              </a:defRPr>
            </a:lvl8pPr>
            <a:lvl9pPr marL="4114800" lvl="8" indent="-463550" rtl="0">
              <a:spcBef>
                <a:spcPts val="4300"/>
              </a:spcBef>
              <a:spcAft>
                <a:spcPts val="4300"/>
              </a:spcAft>
              <a:buClr>
                <a:schemeClr val="lt1"/>
              </a:buClr>
              <a:buSzPts val="3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22"/>
          <p:cNvSpPr txBox="1">
            <a:spLocks noGrp="1"/>
          </p:cNvSpPr>
          <p:nvPr>
            <p:ph type="sldNum" idx="12"/>
          </p:nvPr>
        </p:nvSpPr>
        <p:spPr>
          <a:xfrm>
            <a:off x="22729444" y="12521661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3"/>
          <p:cNvSpPr txBox="1"/>
          <p:nvPr/>
        </p:nvSpPr>
        <p:spPr>
          <a:xfrm rot="10800000" flipH="1">
            <a:off x="0" y="100"/>
            <a:ext cx="24384000" cy="12522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3"/>
          <p:cNvSpPr/>
          <p:nvPr/>
        </p:nvSpPr>
        <p:spPr>
          <a:xfrm rot="10800000" flipH="1">
            <a:off x="0" y="12327167"/>
            <a:ext cx="24384000" cy="1977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23"/>
          <p:cNvSpPr txBox="1">
            <a:spLocks noGrp="1"/>
          </p:cNvSpPr>
          <p:nvPr>
            <p:ph type="body" idx="1"/>
          </p:nvPr>
        </p:nvSpPr>
        <p:spPr>
          <a:xfrm>
            <a:off x="152400" y="12524867"/>
            <a:ext cx="22352100" cy="11913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106" name="Google Shape;106;p23"/>
          <p:cNvSpPr txBox="1">
            <a:spLocks noGrp="1"/>
          </p:cNvSpPr>
          <p:nvPr>
            <p:ph type="sldNum" idx="12"/>
          </p:nvPr>
        </p:nvSpPr>
        <p:spPr>
          <a:xfrm>
            <a:off x="22729444" y="12521661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4"/>
          <p:cNvSpPr txBox="1">
            <a:spLocks noGrp="1"/>
          </p:cNvSpPr>
          <p:nvPr>
            <p:ph type="title" hasCustomPrompt="1"/>
          </p:nvPr>
        </p:nvSpPr>
        <p:spPr>
          <a:xfrm>
            <a:off x="1268000" y="3356067"/>
            <a:ext cx="21925500" cy="52359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0"/>
              <a:buNone/>
              <a:defRPr sz="3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0"/>
              <a:buNone/>
              <a:defRPr sz="3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0"/>
              <a:buNone/>
              <a:defRPr sz="3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0"/>
              <a:buNone/>
              <a:defRPr sz="3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0"/>
              <a:buNone/>
              <a:defRPr sz="3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0"/>
              <a:buNone/>
              <a:defRPr sz="3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0"/>
              <a:buNone/>
              <a:defRPr sz="3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0"/>
              <a:buNone/>
              <a:defRPr sz="3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0"/>
              <a:buNone/>
              <a:defRPr sz="3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24"/>
          <p:cNvSpPr txBox="1">
            <a:spLocks noGrp="1"/>
          </p:cNvSpPr>
          <p:nvPr>
            <p:ph type="body" idx="1"/>
          </p:nvPr>
        </p:nvSpPr>
        <p:spPr>
          <a:xfrm>
            <a:off x="1268000" y="8812333"/>
            <a:ext cx="21925500" cy="34689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>
            <a:lvl1pPr marL="457200" lvl="0" indent="-533400" algn="ctr" rtl="0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marL="914400" lvl="1" indent="-463550" algn="ctr" rtl="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2pPr>
            <a:lvl3pPr marL="1371600" lvl="2" indent="-463550" algn="ctr" rtl="0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3pPr>
            <a:lvl4pPr marL="1828800" lvl="3" indent="-463550" algn="ctr" rtl="0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4pPr>
            <a:lvl5pPr marL="2286000" lvl="4" indent="-463550" algn="ctr" rtl="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5pPr>
            <a:lvl6pPr marL="2743200" lvl="5" indent="-463550" algn="ctr" rtl="0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6pPr>
            <a:lvl7pPr marL="3200400" lvl="6" indent="-463550" algn="ctr" rtl="0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7pPr>
            <a:lvl8pPr marL="3657600" lvl="7" indent="-463550" algn="ctr" rtl="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8pPr>
            <a:lvl9pPr marL="4114800" lvl="8" indent="-463550" algn="ctr" rtl="0">
              <a:spcBef>
                <a:spcPts val="4300"/>
              </a:spcBef>
              <a:spcAft>
                <a:spcPts val="4300"/>
              </a:spcAft>
              <a:buSzPts val="3700"/>
              <a:buChar char="■"/>
              <a:defRPr/>
            </a:lvl9pPr>
          </a:lstStyle>
          <a:p>
            <a:endParaRPr/>
          </a:p>
        </p:txBody>
      </p:sp>
      <p:sp>
        <p:nvSpPr>
          <p:cNvPr id="110" name="Google Shape;110;p24"/>
          <p:cNvSpPr txBox="1">
            <a:spLocks noGrp="1"/>
          </p:cNvSpPr>
          <p:nvPr>
            <p:ph type="sldNum" idx="12"/>
          </p:nvPr>
        </p:nvSpPr>
        <p:spPr>
          <a:xfrm>
            <a:off x="22729444" y="12521661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5"/>
          <p:cNvSpPr txBox="1">
            <a:spLocks noGrp="1"/>
          </p:cNvSpPr>
          <p:nvPr>
            <p:ph type="sldNum" idx="12"/>
          </p:nvPr>
        </p:nvSpPr>
        <p:spPr>
          <a:xfrm>
            <a:off x="22729444" y="12521661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- Centré">
  <p:cSld name="Titre - Centré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Verticale">
  <p:cSld name="Photo - Vertica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>
            <a:spLocks noGrp="1"/>
          </p:cNvSpPr>
          <p:nvPr>
            <p:ph type="pic" idx="2"/>
          </p:nvPr>
        </p:nvSpPr>
        <p:spPr>
          <a:xfrm>
            <a:off x="13165980" y="952500"/>
            <a:ext cx="9525001" cy="114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Helvetica Neue"/>
              <a:buNone/>
              <a:defRPr sz="8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- Haut">
  <p:cSld name="Titre - Hau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puces">
  <p:cSld name="Titre et puce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799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marR="0" lvl="0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, puces et photo">
  <p:cSld name="Titre, puces et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>
            <a:spLocks noGrp="1"/>
          </p:cNvSpPr>
          <p:nvPr>
            <p:ph type="pic" idx="2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marR="0" lvl="0" indent="-530225" algn="l" rtl="0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530225" algn="l" rtl="0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530225" algn="l" rtl="0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530225" algn="l" rtl="0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530225" algn="l" rtl="0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uces">
  <p:cSld name="Puce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799" cy="101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marR="0" lvl="0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 photos">
  <p:cSld name="3 photo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>
            <a:spLocks noGrp="1"/>
          </p:cNvSpPr>
          <p:nvPr>
            <p:ph type="pic" idx="2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10"/>
          <p:cNvSpPr>
            <a:spLocks noGrp="1"/>
          </p:cNvSpPr>
          <p:nvPr>
            <p:ph type="pic" idx="3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Google Shape;44;p10"/>
          <p:cNvSpPr>
            <a:spLocks noGrp="1"/>
          </p:cNvSpPr>
          <p:nvPr>
            <p:ph type="pic" idx="4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799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marR="0" lvl="0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1258400" y="1969933"/>
            <a:ext cx="21925500" cy="20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Roboto"/>
              <a:buNone/>
              <a:defRPr sz="8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Roboto"/>
              <a:buNone/>
              <a:defRPr sz="8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Roboto"/>
              <a:buNone/>
              <a:defRPr sz="8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Roboto"/>
              <a:buNone/>
              <a:defRPr sz="8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Roboto"/>
              <a:buNone/>
              <a:defRPr sz="8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Roboto"/>
              <a:buNone/>
              <a:defRPr sz="8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Roboto"/>
              <a:buNone/>
              <a:defRPr sz="8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Roboto"/>
              <a:buNone/>
              <a:defRPr sz="8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Roboto"/>
              <a:buNone/>
              <a:defRPr sz="8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1258400" y="5117533"/>
            <a:ext cx="21925500" cy="72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Autofit/>
          </a:bodyPr>
          <a:lstStyle>
            <a:lvl1pPr marL="457200" lvl="0" indent="-533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oboto"/>
              <a:buChar char="●"/>
              <a:defRPr sz="4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463550" rtl="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Roboto"/>
              <a:buChar char="○"/>
              <a:defRPr sz="37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463550" rtl="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Roboto"/>
              <a:buChar char="■"/>
              <a:defRPr sz="37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463550" rtl="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Roboto"/>
              <a:buChar char="●"/>
              <a:defRPr sz="37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463550" rtl="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Roboto"/>
              <a:buChar char="○"/>
              <a:defRPr sz="37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463550" rtl="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Roboto"/>
              <a:buChar char="■"/>
              <a:defRPr sz="37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463550" rtl="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Roboto"/>
              <a:buChar char="●"/>
              <a:defRPr sz="37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463550" rtl="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Roboto"/>
              <a:buChar char="○"/>
              <a:defRPr sz="37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463550" rtl="0">
              <a:lnSpc>
                <a:spcPct val="115000"/>
              </a:lnSpc>
              <a:spcBef>
                <a:spcPts val="4300"/>
              </a:spcBef>
              <a:spcAft>
                <a:spcPts val="4300"/>
              </a:spcAft>
              <a:buClr>
                <a:schemeClr val="lt2"/>
              </a:buClr>
              <a:buSzPts val="3700"/>
              <a:buFont typeface="Roboto"/>
              <a:buChar char="■"/>
              <a:defRPr sz="37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22729444" y="12521661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 algn="r" rtl="0">
              <a:buNone/>
              <a:defRPr sz="27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27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27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27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27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27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27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27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27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s.surveymonkey.com/r/PSNV72M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gif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6" descr="IH_BLUE-LOGO_1200x1200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16604" y="4040601"/>
            <a:ext cx="3950793" cy="3950793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6"/>
          <p:cNvSpPr txBox="1"/>
          <p:nvPr/>
        </p:nvSpPr>
        <p:spPr>
          <a:xfrm>
            <a:off x="8211058" y="8045450"/>
            <a:ext cx="7961885" cy="6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54A"/>
              </a:buClr>
              <a:buSzPts val="4000"/>
              <a:buFont typeface="Arial"/>
              <a:buNone/>
            </a:pPr>
            <a:r>
              <a:rPr lang="en-US" sz="4000" b="1">
                <a:solidFill>
                  <a:srgbClr val="2F354A"/>
                </a:solidFill>
              </a:rPr>
              <a:t>DAPT - DAY 1</a:t>
            </a:r>
            <a:endParaRPr/>
          </a:p>
        </p:txBody>
      </p:sp>
      <p:sp>
        <p:nvSpPr>
          <p:cNvPr id="119" name="Google Shape;119;p26"/>
          <p:cNvSpPr txBox="1"/>
          <p:nvPr/>
        </p:nvSpPr>
        <p:spPr>
          <a:xfrm>
            <a:off x="10049450" y="8759890"/>
            <a:ext cx="4285200" cy="12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5E5E5E"/>
                </a:solidFill>
              </a:rPr>
              <a:t>Intro &amp; Classroom Agreements</a:t>
            </a:r>
            <a:endParaRPr sz="3000">
              <a:solidFill>
                <a:srgbClr val="5E5E5E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36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529300" y="-6019800"/>
            <a:ext cx="9194800" cy="990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6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73150" y="1302793"/>
            <a:ext cx="6813462" cy="759914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6"/>
          <p:cNvSpPr txBox="1"/>
          <p:nvPr/>
        </p:nvSpPr>
        <p:spPr>
          <a:xfrm>
            <a:off x="1184783" y="1263650"/>
            <a:ext cx="6590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300"/>
              <a:buFont typeface="Arial"/>
              <a:buNone/>
            </a:pPr>
            <a:r>
              <a:rPr lang="en-US" sz="5300" b="1">
                <a:solidFill>
                  <a:srgbClr val="FFFFFF"/>
                </a:solidFill>
              </a:rPr>
              <a:t>LA CLASE</a:t>
            </a:r>
            <a:endParaRPr b="1"/>
          </a:p>
        </p:txBody>
      </p:sp>
      <p:sp>
        <p:nvSpPr>
          <p:cNvPr id="234" name="Google Shape;234;p36"/>
          <p:cNvSpPr txBox="1"/>
          <p:nvPr/>
        </p:nvSpPr>
        <p:spPr>
          <a:xfrm>
            <a:off x="11930888" y="12916163"/>
            <a:ext cx="522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/>
          </a:p>
        </p:txBody>
      </p:sp>
      <p:sp>
        <p:nvSpPr>
          <p:cNvPr id="235" name="Google Shape;235;p36"/>
          <p:cNvSpPr txBox="1"/>
          <p:nvPr/>
        </p:nvSpPr>
        <p:spPr>
          <a:xfrm>
            <a:off x="3145900" y="4493050"/>
            <a:ext cx="7294800" cy="9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64C3F5"/>
                </a:solidFill>
              </a:rPr>
              <a:t>QUICK CHALLENGES</a:t>
            </a:r>
            <a:endParaRPr/>
          </a:p>
        </p:txBody>
      </p:sp>
      <p:pic>
        <p:nvPicPr>
          <p:cNvPr id="236" name="Google Shape;236;p36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37475" y="4388124"/>
            <a:ext cx="1171541" cy="118035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6"/>
          <p:cNvSpPr txBox="1"/>
          <p:nvPr/>
        </p:nvSpPr>
        <p:spPr>
          <a:xfrm>
            <a:off x="3145900" y="6548200"/>
            <a:ext cx="5946000" cy="9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54A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64C3F5"/>
                </a:solidFill>
              </a:rPr>
              <a:t>CODE ALONG</a:t>
            </a:r>
            <a:endParaRPr>
              <a:solidFill>
                <a:srgbClr val="64C3F5"/>
              </a:solidFill>
            </a:endParaRPr>
          </a:p>
        </p:txBody>
      </p:sp>
      <p:sp>
        <p:nvSpPr>
          <p:cNvPr id="238" name="Google Shape;238;p36"/>
          <p:cNvSpPr txBox="1"/>
          <p:nvPr/>
        </p:nvSpPr>
        <p:spPr>
          <a:xfrm>
            <a:off x="3145900" y="8603350"/>
            <a:ext cx="7294800" cy="9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899A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64C3F5"/>
                </a:solidFill>
              </a:rPr>
              <a:t>PAIR PROGRAMMING</a:t>
            </a:r>
            <a:endParaRPr>
              <a:solidFill>
                <a:srgbClr val="64C3F5"/>
              </a:solidFill>
            </a:endParaRPr>
          </a:p>
        </p:txBody>
      </p:sp>
      <p:sp>
        <p:nvSpPr>
          <p:cNvPr id="239" name="Google Shape;239;p36"/>
          <p:cNvSpPr txBox="1"/>
          <p:nvPr/>
        </p:nvSpPr>
        <p:spPr>
          <a:xfrm>
            <a:off x="3145900" y="10658500"/>
            <a:ext cx="4983000" cy="9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899A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64C3F5"/>
                </a:solidFill>
              </a:rPr>
              <a:t>LAB REVIEW</a:t>
            </a:r>
            <a:endParaRPr>
              <a:solidFill>
                <a:srgbClr val="64C3F5"/>
              </a:solidFill>
            </a:endParaRPr>
          </a:p>
        </p:txBody>
      </p:sp>
      <p:pic>
        <p:nvPicPr>
          <p:cNvPr id="240" name="Google Shape;240;p36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37475" y="6443274"/>
            <a:ext cx="1171541" cy="118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6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37475" y="8498424"/>
            <a:ext cx="1171541" cy="118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6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37475" y="10553574"/>
            <a:ext cx="1171541" cy="118035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6"/>
          <p:cNvSpPr txBox="1"/>
          <p:nvPr/>
        </p:nvSpPr>
        <p:spPr>
          <a:xfrm>
            <a:off x="16194125" y="4775175"/>
            <a:ext cx="6047700" cy="19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5000"/>
              <a:buFont typeface="Arial"/>
              <a:buNone/>
            </a:pPr>
            <a:r>
              <a:rPr lang="en-US" sz="5000" b="1"/>
              <a:t>MÁXIMO 4 </a:t>
            </a:r>
            <a:r>
              <a:rPr lang="en-US" sz="5000" b="1">
                <a:solidFill>
                  <a:schemeClr val="accent1"/>
                </a:solidFill>
              </a:rPr>
              <a:t>LABS</a:t>
            </a:r>
            <a:r>
              <a:rPr lang="en-US" sz="5000" b="1"/>
              <a:t> POR SEMANA</a:t>
            </a:r>
            <a:endParaRPr b="1"/>
          </a:p>
        </p:txBody>
      </p:sp>
      <p:sp>
        <p:nvSpPr>
          <p:cNvPr id="244" name="Google Shape;244;p36"/>
          <p:cNvSpPr txBox="1"/>
          <p:nvPr/>
        </p:nvSpPr>
        <p:spPr>
          <a:xfrm>
            <a:off x="15164825" y="8603350"/>
            <a:ext cx="8106300" cy="21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54A"/>
              </a:buClr>
              <a:buSzPts val="5000"/>
              <a:buFont typeface="Arial"/>
              <a:buNone/>
            </a:pPr>
            <a:r>
              <a:rPr lang="en-US" sz="5000" b="1">
                <a:solidFill>
                  <a:schemeClr val="accent1"/>
                </a:solidFill>
              </a:rPr>
              <a:t>6 </a:t>
            </a:r>
            <a:r>
              <a:rPr lang="en-US" sz="5000" b="1"/>
              <a:t>PROYECTOS </a:t>
            </a:r>
            <a:endParaRPr sz="5000" b="1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54A"/>
              </a:buClr>
              <a:buSzPts val="5000"/>
              <a:buFont typeface="Arial"/>
              <a:buNone/>
            </a:pPr>
            <a:r>
              <a:rPr lang="en-US" sz="5000" b="1"/>
              <a:t>+</a:t>
            </a:r>
            <a:endParaRPr sz="5000" b="1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54A"/>
              </a:buClr>
              <a:buSzPts val="5000"/>
              <a:buFont typeface="Arial"/>
              <a:buNone/>
            </a:pPr>
            <a:r>
              <a:rPr lang="en-US" sz="5000" b="1">
                <a:solidFill>
                  <a:schemeClr val="accent1"/>
                </a:solidFill>
              </a:rPr>
              <a:t>1</a:t>
            </a:r>
            <a:r>
              <a:rPr lang="en-US" sz="5000" b="1"/>
              <a:t> CAPSTONE PROJECT</a:t>
            </a:r>
            <a:endParaRPr sz="5000" b="1"/>
          </a:p>
        </p:txBody>
      </p:sp>
      <p:sp>
        <p:nvSpPr>
          <p:cNvPr id="245" name="Google Shape;245;p36"/>
          <p:cNvSpPr txBox="1"/>
          <p:nvPr/>
        </p:nvSpPr>
        <p:spPr>
          <a:xfrm>
            <a:off x="3246576" y="5314950"/>
            <a:ext cx="101208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/>
              <a:t>Kahoot, Code Wars y otros ejercicios...</a:t>
            </a:r>
            <a:endParaRPr b="1"/>
          </a:p>
        </p:txBody>
      </p:sp>
      <p:sp>
        <p:nvSpPr>
          <p:cNvPr id="246" name="Google Shape;246;p36"/>
          <p:cNvSpPr txBox="1"/>
          <p:nvPr/>
        </p:nvSpPr>
        <p:spPr>
          <a:xfrm>
            <a:off x="3222101" y="7299463"/>
            <a:ext cx="101208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/>
              <a:t>Clase enfocada a la práctica</a:t>
            </a:r>
            <a:endParaRPr b="1"/>
          </a:p>
        </p:txBody>
      </p:sp>
      <p:sp>
        <p:nvSpPr>
          <p:cNvPr id="247" name="Google Shape;247;p36"/>
          <p:cNvSpPr txBox="1"/>
          <p:nvPr/>
        </p:nvSpPr>
        <p:spPr>
          <a:xfrm>
            <a:off x="3246576" y="9283988"/>
            <a:ext cx="101208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/>
              <a:t>Trabajo en equipo remoto</a:t>
            </a:r>
            <a:endParaRPr b="1"/>
          </a:p>
        </p:txBody>
      </p:sp>
      <p:sp>
        <p:nvSpPr>
          <p:cNvPr id="248" name="Google Shape;248;p36"/>
          <p:cNvSpPr txBox="1"/>
          <p:nvPr/>
        </p:nvSpPr>
        <p:spPr>
          <a:xfrm>
            <a:off x="3222101" y="11468388"/>
            <a:ext cx="101208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 dirty="0" err="1"/>
              <a:t>Muestreo</a:t>
            </a:r>
            <a:r>
              <a:rPr lang="en-US" sz="2300" dirty="0"/>
              <a:t> </a:t>
            </a:r>
            <a:r>
              <a:rPr lang="en-US" sz="2300" dirty="0" err="1"/>
              <a:t>en</a:t>
            </a:r>
            <a:r>
              <a:rPr lang="en-US" sz="2300" dirty="0"/>
              <a:t> </a:t>
            </a:r>
            <a:r>
              <a:rPr lang="en-US" sz="2300" dirty="0" err="1"/>
              <a:t>cada</a:t>
            </a:r>
            <a:r>
              <a:rPr lang="en-US" sz="2300" dirty="0"/>
              <a:t> lab y </a:t>
            </a:r>
            <a:r>
              <a:rPr lang="en-US" sz="2300" dirty="0" err="1"/>
              <a:t>discusión</a:t>
            </a:r>
            <a:r>
              <a:rPr lang="en-US" sz="2300" dirty="0"/>
              <a:t> de </a:t>
            </a:r>
            <a:r>
              <a:rPr lang="en-US" sz="2300" dirty="0" err="1"/>
              <a:t>dudas</a:t>
            </a:r>
            <a:r>
              <a:rPr lang="en-US" sz="2300" dirty="0"/>
              <a:t> los </a:t>
            </a:r>
            <a:r>
              <a:rPr lang="en-US" sz="2300" dirty="0" err="1"/>
              <a:t>sábados</a:t>
            </a:r>
            <a:endParaRPr b="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37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314700" y="9283700"/>
            <a:ext cx="9194800" cy="990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7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529300" y="-6019800"/>
            <a:ext cx="9194800" cy="990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7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73150" y="1302793"/>
            <a:ext cx="6813461" cy="759914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7"/>
          <p:cNvSpPr txBox="1"/>
          <p:nvPr/>
        </p:nvSpPr>
        <p:spPr>
          <a:xfrm>
            <a:off x="1184783" y="1263650"/>
            <a:ext cx="6590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300"/>
              <a:buFont typeface="Arial"/>
              <a:buNone/>
            </a:pPr>
            <a:r>
              <a:rPr lang="en-US" sz="5300" b="1">
                <a:solidFill>
                  <a:srgbClr val="FFFFFF"/>
                </a:solidFill>
              </a:rPr>
              <a:t>REGLAS BÁSICAS</a:t>
            </a:r>
            <a:endParaRPr b="1"/>
          </a:p>
        </p:txBody>
      </p:sp>
      <p:sp>
        <p:nvSpPr>
          <p:cNvPr id="257" name="Google Shape;257;p37"/>
          <p:cNvSpPr txBox="1"/>
          <p:nvPr/>
        </p:nvSpPr>
        <p:spPr>
          <a:xfrm>
            <a:off x="1260767" y="5378450"/>
            <a:ext cx="6625845" cy="34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8000" b="1"/>
              <a:t>La clase será remota, pero </a:t>
            </a:r>
            <a:r>
              <a:rPr lang="en-US" sz="8000" b="1">
                <a:solidFill>
                  <a:srgbClr val="64C3F5"/>
                </a:solidFill>
              </a:rPr>
              <a:t>no pasiva</a:t>
            </a:r>
            <a:endParaRPr>
              <a:solidFill>
                <a:srgbClr val="64C3F5"/>
              </a:solidFill>
            </a:endParaRPr>
          </a:p>
        </p:txBody>
      </p:sp>
      <p:cxnSp>
        <p:nvCxnSpPr>
          <p:cNvPr id="258" name="Google Shape;258;p37"/>
          <p:cNvCxnSpPr/>
          <p:nvPr/>
        </p:nvCxnSpPr>
        <p:spPr>
          <a:xfrm rot="10800000" flipH="1">
            <a:off x="10936915" y="3429744"/>
            <a:ext cx="1" cy="3152977"/>
          </a:xfrm>
          <a:prstGeom prst="straightConnector1">
            <a:avLst/>
          </a:prstGeom>
          <a:noFill/>
          <a:ln w="12700" cap="flat" cmpd="sng">
            <a:solidFill>
              <a:srgbClr val="D0D0D0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259" name="Google Shape;259;p37"/>
          <p:cNvSpPr txBox="1"/>
          <p:nvPr/>
        </p:nvSpPr>
        <p:spPr>
          <a:xfrm>
            <a:off x="11132676" y="3210375"/>
            <a:ext cx="101208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/>
              <a:t>Conéctate a Zoom a la hora correcta y </a:t>
            </a:r>
            <a:r>
              <a:rPr lang="en-US" sz="2300" b="1"/>
              <a:t>siempre de tu computadora</a:t>
            </a:r>
            <a:endParaRPr b="1"/>
          </a:p>
        </p:txBody>
      </p:sp>
      <p:sp>
        <p:nvSpPr>
          <p:cNvPr id="260" name="Google Shape;260;p37"/>
          <p:cNvSpPr/>
          <p:nvPr/>
        </p:nvSpPr>
        <p:spPr>
          <a:xfrm>
            <a:off x="10864939" y="3360654"/>
            <a:ext cx="143955" cy="143955"/>
          </a:xfrm>
          <a:prstGeom prst="ellipse">
            <a:avLst/>
          </a:prstGeom>
          <a:solidFill>
            <a:srgbClr val="FFFFFF"/>
          </a:solidFill>
          <a:ln w="12700" cap="flat" cmpd="sng">
            <a:solidFill>
              <a:srgbClr val="64C3F5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37"/>
          <p:cNvSpPr txBox="1"/>
          <p:nvPr/>
        </p:nvSpPr>
        <p:spPr>
          <a:xfrm>
            <a:off x="11132683" y="4042231"/>
            <a:ext cx="11321886" cy="419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 b="1"/>
              <a:t>Necesitamos toda tu atención:</a:t>
            </a:r>
            <a:r>
              <a:rPr lang="en-US" sz="2300"/>
              <a:t> nada de “escuchar” la clase y no participar</a:t>
            </a:r>
            <a:endParaRPr/>
          </a:p>
        </p:txBody>
      </p:sp>
      <p:sp>
        <p:nvSpPr>
          <p:cNvPr id="262" name="Google Shape;262;p37"/>
          <p:cNvSpPr/>
          <p:nvPr/>
        </p:nvSpPr>
        <p:spPr>
          <a:xfrm>
            <a:off x="10864939" y="4198854"/>
            <a:ext cx="143955" cy="143955"/>
          </a:xfrm>
          <a:prstGeom prst="ellipse">
            <a:avLst/>
          </a:prstGeom>
          <a:solidFill>
            <a:srgbClr val="FFFFFF"/>
          </a:solidFill>
          <a:ln w="12700" cap="flat" cmpd="sng">
            <a:solidFill>
              <a:srgbClr val="64C3F5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37"/>
          <p:cNvSpPr txBox="1"/>
          <p:nvPr/>
        </p:nvSpPr>
        <p:spPr>
          <a:xfrm>
            <a:off x="11132683" y="5192448"/>
            <a:ext cx="104082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 b="1"/>
              <a:t> Mantén siempre la cámara encendida:</a:t>
            </a:r>
            <a:r>
              <a:rPr lang="en-US" sz="2300"/>
              <a:t> considera que zoom es nuestro salón de clase, todos estamos ahí y juntos</a:t>
            </a:r>
            <a:endParaRPr/>
          </a:p>
        </p:txBody>
      </p:sp>
      <p:sp>
        <p:nvSpPr>
          <p:cNvPr id="264" name="Google Shape;264;p37"/>
          <p:cNvSpPr/>
          <p:nvPr/>
        </p:nvSpPr>
        <p:spPr>
          <a:xfrm>
            <a:off x="10864939" y="5340147"/>
            <a:ext cx="143955" cy="143955"/>
          </a:xfrm>
          <a:prstGeom prst="ellipse">
            <a:avLst/>
          </a:prstGeom>
          <a:solidFill>
            <a:srgbClr val="FFFFFF"/>
          </a:solidFill>
          <a:ln w="12700" cap="flat" cmpd="sng">
            <a:solidFill>
              <a:srgbClr val="64C3F5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37"/>
          <p:cNvSpPr txBox="1"/>
          <p:nvPr/>
        </p:nvSpPr>
        <p:spPr>
          <a:xfrm>
            <a:off x="11132683" y="6342661"/>
            <a:ext cx="10408082" cy="419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/>
              <a:t>S</a:t>
            </a:r>
            <a:r>
              <a:rPr lang="en-US" sz="2300" b="1"/>
              <a:t>i posible, usa doble pantalla: </a:t>
            </a:r>
            <a:r>
              <a:rPr lang="en-US" sz="2300"/>
              <a:t>una para apuntar y otra para ver la clase. De lo contrario, divide tu pantalla en 2 porciones.</a:t>
            </a:r>
            <a:endParaRPr/>
          </a:p>
        </p:txBody>
      </p:sp>
      <p:sp>
        <p:nvSpPr>
          <p:cNvPr id="266" name="Google Shape;266;p37"/>
          <p:cNvSpPr/>
          <p:nvPr/>
        </p:nvSpPr>
        <p:spPr>
          <a:xfrm>
            <a:off x="10864939" y="6489497"/>
            <a:ext cx="143955" cy="143955"/>
          </a:xfrm>
          <a:prstGeom prst="ellipse">
            <a:avLst/>
          </a:prstGeom>
          <a:solidFill>
            <a:srgbClr val="FFFFFF"/>
          </a:solidFill>
          <a:ln w="12700" cap="flat" cmpd="sng">
            <a:solidFill>
              <a:srgbClr val="64C3F5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37"/>
          <p:cNvSpPr txBox="1"/>
          <p:nvPr/>
        </p:nvSpPr>
        <p:spPr>
          <a:xfrm>
            <a:off x="10858621" y="2463200"/>
            <a:ext cx="9194700" cy="5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500"/>
              <a:buFont typeface="Arial"/>
              <a:buNone/>
            </a:pPr>
            <a:r>
              <a:rPr lang="en-US" sz="3500" b="1" dirty="0">
                <a:solidFill>
                  <a:srgbClr val="64C3F5"/>
                </a:solidFill>
              </a:rPr>
              <a:t>La </a:t>
            </a:r>
            <a:r>
              <a:rPr lang="en-US" sz="3500" b="1" dirty="0" err="1">
                <a:solidFill>
                  <a:srgbClr val="64C3F5"/>
                </a:solidFill>
              </a:rPr>
              <a:t>clase</a:t>
            </a:r>
            <a:r>
              <a:rPr lang="en-US" sz="3500" b="1" dirty="0">
                <a:solidFill>
                  <a:srgbClr val="64C3F5"/>
                </a:solidFill>
              </a:rPr>
              <a:t> </a:t>
            </a:r>
            <a:r>
              <a:rPr lang="en-US" sz="3500" b="1" dirty="0" err="1">
                <a:solidFill>
                  <a:srgbClr val="64C3F5"/>
                </a:solidFill>
              </a:rPr>
              <a:t>empieza</a:t>
            </a:r>
            <a:r>
              <a:rPr lang="en-US" sz="3500" b="1" dirty="0">
                <a:solidFill>
                  <a:srgbClr val="64C3F5"/>
                </a:solidFill>
              </a:rPr>
              <a:t> 19h00 L-M y TBD S</a:t>
            </a:r>
            <a:endParaRPr dirty="0"/>
          </a:p>
        </p:txBody>
      </p:sp>
      <p:cxnSp>
        <p:nvCxnSpPr>
          <p:cNvPr id="268" name="Google Shape;268;p37"/>
          <p:cNvCxnSpPr/>
          <p:nvPr/>
        </p:nvCxnSpPr>
        <p:spPr>
          <a:xfrm rot="10800000" flipH="1">
            <a:off x="10936916" y="8454173"/>
            <a:ext cx="1" cy="3152977"/>
          </a:xfrm>
          <a:prstGeom prst="straightConnector1">
            <a:avLst/>
          </a:prstGeom>
          <a:noFill/>
          <a:ln w="12700" cap="flat" cmpd="sng">
            <a:solidFill>
              <a:srgbClr val="D0D0D0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269" name="Google Shape;269;p37"/>
          <p:cNvSpPr txBox="1"/>
          <p:nvPr/>
        </p:nvSpPr>
        <p:spPr>
          <a:xfrm>
            <a:off x="11241214" y="8280200"/>
            <a:ext cx="91947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 b="1"/>
              <a:t>Durante la exposición: </a:t>
            </a:r>
            <a:r>
              <a:rPr lang="en-US" sz="2300"/>
              <a:t> alza la mano, escribe en el chat...</a:t>
            </a:r>
            <a:endParaRPr/>
          </a:p>
        </p:txBody>
      </p:sp>
      <p:sp>
        <p:nvSpPr>
          <p:cNvPr id="270" name="Google Shape;270;p37"/>
          <p:cNvSpPr/>
          <p:nvPr/>
        </p:nvSpPr>
        <p:spPr>
          <a:xfrm>
            <a:off x="10864939" y="8385083"/>
            <a:ext cx="143955" cy="143955"/>
          </a:xfrm>
          <a:prstGeom prst="ellipse">
            <a:avLst/>
          </a:prstGeom>
          <a:solidFill>
            <a:srgbClr val="FFFFFF"/>
          </a:solidFill>
          <a:ln w="12700" cap="flat" cmpd="sng">
            <a:solidFill>
              <a:srgbClr val="64C3F5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37"/>
          <p:cNvSpPr/>
          <p:nvPr/>
        </p:nvSpPr>
        <p:spPr>
          <a:xfrm>
            <a:off x="10864939" y="9223283"/>
            <a:ext cx="143955" cy="143955"/>
          </a:xfrm>
          <a:prstGeom prst="ellipse">
            <a:avLst/>
          </a:prstGeom>
          <a:solidFill>
            <a:srgbClr val="FFFFFF"/>
          </a:solidFill>
          <a:ln w="12700" cap="flat" cmpd="sng">
            <a:solidFill>
              <a:srgbClr val="64C3F5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37"/>
          <p:cNvSpPr txBox="1"/>
          <p:nvPr/>
        </p:nvSpPr>
        <p:spPr>
          <a:xfrm>
            <a:off x="11132684" y="10217740"/>
            <a:ext cx="10408081" cy="419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 b="1"/>
              <a:t> La participación en las actividades de grupo es obligatoria!</a:t>
            </a:r>
            <a:r>
              <a:rPr lang="en-US" sz="2300"/>
              <a:t> Si no lo haces, lo contaremos como una ausencia...</a:t>
            </a:r>
            <a:endParaRPr/>
          </a:p>
        </p:txBody>
      </p:sp>
      <p:sp>
        <p:nvSpPr>
          <p:cNvPr id="273" name="Google Shape;273;p37"/>
          <p:cNvSpPr/>
          <p:nvPr/>
        </p:nvSpPr>
        <p:spPr>
          <a:xfrm>
            <a:off x="10864939" y="10364576"/>
            <a:ext cx="143955" cy="143955"/>
          </a:xfrm>
          <a:prstGeom prst="ellipse">
            <a:avLst/>
          </a:prstGeom>
          <a:solidFill>
            <a:srgbClr val="FFFFFF"/>
          </a:solidFill>
          <a:ln w="12700" cap="flat" cmpd="sng">
            <a:solidFill>
              <a:srgbClr val="64C3F5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37"/>
          <p:cNvSpPr txBox="1"/>
          <p:nvPr/>
        </p:nvSpPr>
        <p:spPr>
          <a:xfrm>
            <a:off x="11132684" y="11367091"/>
            <a:ext cx="10408082" cy="419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 b="1"/>
              <a:t>Espera a los breaks para desconectarte</a:t>
            </a:r>
            <a:r>
              <a:rPr lang="en-US" sz="2300"/>
              <a:t> - habrá momentos para despejarnos</a:t>
            </a:r>
            <a:endParaRPr/>
          </a:p>
        </p:txBody>
      </p:sp>
      <p:sp>
        <p:nvSpPr>
          <p:cNvPr id="275" name="Google Shape;275;p37"/>
          <p:cNvSpPr/>
          <p:nvPr/>
        </p:nvSpPr>
        <p:spPr>
          <a:xfrm>
            <a:off x="10864939" y="11513927"/>
            <a:ext cx="143955" cy="143955"/>
          </a:xfrm>
          <a:prstGeom prst="ellipse">
            <a:avLst/>
          </a:prstGeom>
          <a:solidFill>
            <a:srgbClr val="FFFFFF"/>
          </a:solidFill>
          <a:ln w="12700" cap="flat" cmpd="sng">
            <a:solidFill>
              <a:srgbClr val="64C3F5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37"/>
          <p:cNvSpPr txBox="1"/>
          <p:nvPr/>
        </p:nvSpPr>
        <p:spPr>
          <a:xfrm>
            <a:off x="10858626" y="7487650"/>
            <a:ext cx="11322000" cy="5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3500"/>
              <a:buFont typeface="Arial"/>
              <a:buNone/>
            </a:pPr>
            <a:r>
              <a:rPr lang="en-US" sz="3500" b="1">
                <a:solidFill>
                  <a:srgbClr val="64C3F5"/>
                </a:solidFill>
              </a:rPr>
              <a:t>Utiliza los recursos de zoom para participar siempre!</a:t>
            </a:r>
            <a:endParaRPr/>
          </a:p>
        </p:txBody>
      </p:sp>
      <p:sp>
        <p:nvSpPr>
          <p:cNvPr id="277" name="Google Shape;277;p37"/>
          <p:cNvSpPr txBox="1"/>
          <p:nvPr/>
        </p:nvSpPr>
        <p:spPr>
          <a:xfrm>
            <a:off x="11241214" y="9094050"/>
            <a:ext cx="91947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 b="1"/>
              <a:t>Durante las actividades en grupo: </a:t>
            </a:r>
            <a:r>
              <a:rPr lang="en-US" sz="2300"/>
              <a:t>comparte tu pantalla, haz anotaciones, codea en conjunto!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27114" cy="13716000"/>
          </a:xfrm>
          <a:prstGeom prst="rect">
            <a:avLst/>
          </a:prstGeom>
          <a:solidFill>
            <a:srgbClr val="5641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0E40E946-CEC1-4A14-BD38-BF578500B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4148726"/>
            <a:ext cx="5504708" cy="541855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5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Votación</a:t>
            </a:r>
            <a:r>
              <a:rPr lang="en-US" sz="5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Sábado</a:t>
            </a:r>
            <a:endParaRPr lang="en-US" sz="5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F3264E9-0D28-40F4-9A44-3827A9951D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7200" y="2182927"/>
            <a:ext cx="14376398" cy="9343368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0794F44A-24DE-431F-A33B-C663905C79C7}"/>
              </a:ext>
            </a:extLst>
          </p:cNvPr>
          <p:cNvSpPr/>
          <p:nvPr/>
        </p:nvSpPr>
        <p:spPr>
          <a:xfrm>
            <a:off x="3264235" y="7841011"/>
            <a:ext cx="1525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400" dirty="0">
                <a:hlinkClick r:id="rId3"/>
              </a:rPr>
              <a:t>Encuesta</a:t>
            </a:r>
            <a:endParaRPr lang="es-MX" sz="2400" dirty="0"/>
          </a:p>
        </p:txBody>
      </p:sp>
    </p:spTree>
    <p:extLst>
      <p:ext uri="{BB962C8B-B14F-4D97-AF65-F5344CB8AC3E}">
        <p14:creationId xmlns:p14="http://schemas.microsoft.com/office/powerpoint/2010/main" val="29404580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38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529300" y="-6019800"/>
            <a:ext cx="9194800" cy="990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38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73150" y="1302793"/>
            <a:ext cx="6813461" cy="759914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8"/>
          <p:cNvSpPr txBox="1"/>
          <p:nvPr/>
        </p:nvSpPr>
        <p:spPr>
          <a:xfrm>
            <a:off x="1184783" y="1263650"/>
            <a:ext cx="6590196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300"/>
              <a:buFont typeface="Arial"/>
              <a:buNone/>
            </a:pPr>
            <a:r>
              <a:rPr lang="en-US" sz="5300" b="1">
                <a:solidFill>
                  <a:srgbClr val="FFFFFF"/>
                </a:solidFill>
              </a:rPr>
              <a:t>REGLAS BÁSICAS</a:t>
            </a:r>
            <a:endParaRPr b="1"/>
          </a:p>
        </p:txBody>
      </p:sp>
      <p:sp>
        <p:nvSpPr>
          <p:cNvPr id="285" name="Google Shape;285;p38"/>
          <p:cNvSpPr txBox="1"/>
          <p:nvPr/>
        </p:nvSpPr>
        <p:spPr>
          <a:xfrm>
            <a:off x="11930888" y="12916163"/>
            <a:ext cx="522225" cy="419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</a:t>
            </a:r>
            <a:endParaRPr/>
          </a:p>
        </p:txBody>
      </p:sp>
      <p:sp>
        <p:nvSpPr>
          <p:cNvPr id="286" name="Google Shape;286;p38"/>
          <p:cNvSpPr txBox="1"/>
          <p:nvPr/>
        </p:nvSpPr>
        <p:spPr>
          <a:xfrm>
            <a:off x="975995" y="6318151"/>
            <a:ext cx="49059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64C3F5"/>
                </a:solidFill>
              </a:rPr>
              <a:t>MÁXIMO 8 FALTAS</a:t>
            </a:r>
            <a:endParaRPr/>
          </a:p>
        </p:txBody>
      </p:sp>
      <p:pic>
        <p:nvPicPr>
          <p:cNvPr id="287" name="Google Shape;287;p38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175000" y="8458200"/>
            <a:ext cx="9194800" cy="990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38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432050" y="4127401"/>
            <a:ext cx="1689100" cy="170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8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737850" y="4127401"/>
            <a:ext cx="1689100" cy="170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8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738850" y="4127401"/>
            <a:ext cx="1689100" cy="1701801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8"/>
          <p:cNvSpPr txBox="1"/>
          <p:nvPr/>
        </p:nvSpPr>
        <p:spPr>
          <a:xfrm>
            <a:off x="7148600" y="6318150"/>
            <a:ext cx="79437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54A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64C3F5"/>
                </a:solidFill>
              </a:rPr>
              <a:t>80% LABS POR MÓDULO PARA GRADUARSE</a:t>
            </a:r>
            <a:endParaRPr>
              <a:solidFill>
                <a:srgbClr val="64C3F5"/>
              </a:solidFill>
            </a:endParaRPr>
          </a:p>
        </p:txBody>
      </p:sp>
      <p:sp>
        <p:nvSpPr>
          <p:cNvPr id="292" name="Google Shape;292;p38"/>
          <p:cNvSpPr txBox="1"/>
          <p:nvPr/>
        </p:nvSpPr>
        <p:spPr>
          <a:xfrm>
            <a:off x="15701900" y="6318150"/>
            <a:ext cx="84297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899A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64C3F5"/>
                </a:solidFill>
              </a:rPr>
              <a:t>LOS PROYECTOS SE PRESENTAN</a:t>
            </a:r>
            <a:endParaRPr>
              <a:solidFill>
                <a:srgbClr val="64C3F5"/>
              </a:solidFill>
            </a:endParaRPr>
          </a:p>
        </p:txBody>
      </p:sp>
      <p:sp>
        <p:nvSpPr>
          <p:cNvPr id="293" name="Google Shape;293;p38"/>
          <p:cNvSpPr txBox="1"/>
          <p:nvPr/>
        </p:nvSpPr>
        <p:spPr>
          <a:xfrm>
            <a:off x="852500" y="8351199"/>
            <a:ext cx="6067500" cy="43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dirty="0"/>
              <a:t>Durante </a:t>
            </a:r>
            <a:r>
              <a:rPr lang="en-US" sz="2500" b="1" dirty="0" err="1"/>
              <a:t>todo</a:t>
            </a:r>
            <a:r>
              <a:rPr lang="en-US" sz="2500" b="1" dirty="0"/>
              <a:t> el bootcamp.</a:t>
            </a:r>
            <a:endParaRPr sz="2500" b="1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2500" b="1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dirty="0" err="1"/>
              <a:t>Cuidado</a:t>
            </a:r>
            <a:r>
              <a:rPr lang="en-US" sz="2500" dirty="0"/>
              <a:t>, el </a:t>
            </a:r>
            <a:r>
              <a:rPr lang="en-US" sz="2500" dirty="0" err="1"/>
              <a:t>sábado</a:t>
            </a:r>
            <a:r>
              <a:rPr lang="en-US" sz="2500" dirty="0"/>
              <a:t> </a:t>
            </a:r>
            <a:r>
              <a:rPr lang="en-US" sz="2500" dirty="0" err="1"/>
              <a:t>cuenta</a:t>
            </a:r>
            <a:r>
              <a:rPr lang="en-US" sz="2500" dirty="0"/>
              <a:t> </a:t>
            </a:r>
            <a:r>
              <a:rPr lang="en-US" sz="2500" dirty="0" err="1"/>
              <a:t>como</a:t>
            </a:r>
            <a:r>
              <a:rPr lang="en-US" sz="2500" dirty="0"/>
              <a:t> </a:t>
            </a:r>
            <a:r>
              <a:rPr lang="en-US" sz="2500" dirty="0" err="1"/>
              <a:t>falta</a:t>
            </a:r>
            <a:r>
              <a:rPr lang="en-US" sz="2500" dirty="0"/>
              <a:t> doble!</a:t>
            </a:r>
            <a:endParaRPr sz="25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25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dirty="0"/>
              <a:t>Tres </a:t>
            </a:r>
            <a:r>
              <a:rPr lang="en-US" sz="2500" dirty="0" err="1"/>
              <a:t>retrasos</a:t>
            </a:r>
            <a:r>
              <a:rPr lang="en-US" sz="2500" dirty="0"/>
              <a:t> </a:t>
            </a:r>
            <a:r>
              <a:rPr lang="en-US" sz="2500" dirty="0" err="1"/>
              <a:t>cuentan</a:t>
            </a:r>
            <a:r>
              <a:rPr lang="en-US" sz="2500" dirty="0"/>
              <a:t> </a:t>
            </a:r>
            <a:r>
              <a:rPr lang="en-US" sz="2500" dirty="0" err="1"/>
              <a:t>como</a:t>
            </a:r>
            <a:r>
              <a:rPr lang="en-US" sz="2500" dirty="0"/>
              <a:t> 1 </a:t>
            </a:r>
            <a:r>
              <a:rPr lang="en-US" sz="2500" dirty="0" err="1"/>
              <a:t>falta</a:t>
            </a:r>
            <a:r>
              <a:rPr lang="en-US" sz="2500" dirty="0"/>
              <a:t>!</a:t>
            </a:r>
            <a:endParaRPr sz="25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25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dirty="0" err="1"/>
              <a:t>Únicas</a:t>
            </a:r>
            <a:r>
              <a:rPr lang="en-US" sz="2500" dirty="0"/>
              <a:t> </a:t>
            </a:r>
            <a:r>
              <a:rPr lang="en-US" sz="2500" dirty="0" err="1"/>
              <a:t>justificaciones</a:t>
            </a:r>
            <a:r>
              <a:rPr lang="en-US" sz="2500" dirty="0"/>
              <a:t> </a:t>
            </a:r>
            <a:r>
              <a:rPr lang="en-US" sz="2500" dirty="0" err="1"/>
              <a:t>posibles</a:t>
            </a:r>
            <a:r>
              <a:rPr lang="en-US" sz="2500" dirty="0"/>
              <a:t>:</a:t>
            </a:r>
            <a:endParaRPr sz="2500" dirty="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 dirty="0" err="1"/>
              <a:t>Viaje</a:t>
            </a:r>
            <a:r>
              <a:rPr lang="en-US" sz="2500" dirty="0"/>
              <a:t> de </a:t>
            </a:r>
            <a:r>
              <a:rPr lang="en-US" sz="2500" dirty="0" err="1"/>
              <a:t>trabajo</a:t>
            </a:r>
            <a:r>
              <a:rPr lang="en-US" sz="2500" dirty="0"/>
              <a:t> al </a:t>
            </a:r>
            <a:r>
              <a:rPr lang="en-US" sz="2500" dirty="0" err="1"/>
              <a:t>extranjero</a:t>
            </a:r>
            <a:endParaRPr sz="2500" dirty="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 dirty="0" err="1"/>
              <a:t>Enfermedad</a:t>
            </a:r>
            <a:r>
              <a:rPr lang="en-US" sz="2500" dirty="0"/>
              <a:t> con carta </a:t>
            </a:r>
            <a:r>
              <a:rPr lang="en-US" sz="2500" dirty="0" err="1"/>
              <a:t>médica</a:t>
            </a:r>
            <a:endParaRPr sz="2500" dirty="0"/>
          </a:p>
        </p:txBody>
      </p:sp>
      <p:sp>
        <p:nvSpPr>
          <p:cNvPr id="294" name="Google Shape;294;p38"/>
          <p:cNvSpPr txBox="1"/>
          <p:nvPr/>
        </p:nvSpPr>
        <p:spPr>
          <a:xfrm>
            <a:off x="8396300" y="8351198"/>
            <a:ext cx="6067500" cy="42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dirty="0" err="1"/>
              <a:t>Revisiones</a:t>
            </a:r>
            <a:r>
              <a:rPr lang="en-US" sz="2500" b="1" dirty="0"/>
              <a:t> </a:t>
            </a:r>
            <a:r>
              <a:rPr lang="en-US" sz="2500" b="1" dirty="0" err="1"/>
              <a:t>aleatorias</a:t>
            </a:r>
            <a:r>
              <a:rPr lang="en-US" sz="2500" b="1" dirty="0"/>
              <a:t> de los labs: </a:t>
            </a:r>
            <a:r>
              <a:rPr lang="en-US" sz="2500" dirty="0"/>
              <a:t>3 a 5 labs </a:t>
            </a:r>
            <a:r>
              <a:rPr lang="en-US" sz="2500" dirty="0" err="1"/>
              <a:t>revisados</a:t>
            </a:r>
            <a:r>
              <a:rPr lang="en-US" sz="2500" dirty="0"/>
              <a:t> </a:t>
            </a:r>
            <a:r>
              <a:rPr lang="en-US" sz="2500" dirty="0" err="1"/>
              <a:t>individualmente</a:t>
            </a:r>
            <a:r>
              <a:rPr lang="en-US" sz="2500" dirty="0"/>
              <a:t> por persona. </a:t>
            </a:r>
            <a:r>
              <a:rPr lang="en-US" sz="2500" dirty="0" err="1"/>
              <a:t>Todos</a:t>
            </a:r>
            <a:r>
              <a:rPr lang="en-US" sz="2500" dirty="0"/>
              <a:t> </a:t>
            </a:r>
            <a:r>
              <a:rPr lang="en-US" sz="2500" dirty="0" err="1"/>
              <a:t>tendrán</a:t>
            </a:r>
            <a:r>
              <a:rPr lang="en-US" sz="2500" dirty="0"/>
              <a:t>!</a:t>
            </a:r>
            <a:endParaRPr sz="2500" dirty="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 dirty="0" err="1"/>
              <a:t>Fecha</a:t>
            </a:r>
            <a:r>
              <a:rPr lang="en-US" sz="2500" dirty="0"/>
              <a:t> </a:t>
            </a:r>
            <a:r>
              <a:rPr lang="en-US" sz="2500" dirty="0" err="1"/>
              <a:t>límite</a:t>
            </a:r>
            <a:r>
              <a:rPr lang="en-US" sz="2500" dirty="0"/>
              <a:t> de </a:t>
            </a:r>
            <a:r>
              <a:rPr lang="en-US" sz="2500" dirty="0" err="1"/>
              <a:t>cada</a:t>
            </a:r>
            <a:r>
              <a:rPr lang="en-US" sz="2500" dirty="0"/>
              <a:t> lab disponible </a:t>
            </a:r>
            <a:r>
              <a:rPr lang="en-US" sz="2500" dirty="0" err="1"/>
              <a:t>en</a:t>
            </a:r>
            <a:r>
              <a:rPr lang="en-US" sz="2500" dirty="0"/>
              <a:t> </a:t>
            </a:r>
            <a:r>
              <a:rPr lang="en-US" sz="2500" dirty="0" err="1"/>
              <a:t>plataforma</a:t>
            </a:r>
            <a:endParaRPr sz="2500" dirty="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 dirty="0" err="1"/>
              <a:t>Pasada</a:t>
            </a:r>
            <a:r>
              <a:rPr lang="en-US" sz="2500" dirty="0"/>
              <a:t> la </a:t>
            </a:r>
            <a:r>
              <a:rPr lang="en-US" sz="2500" dirty="0" err="1"/>
              <a:t>entrega</a:t>
            </a:r>
            <a:r>
              <a:rPr lang="en-US" sz="2500" dirty="0"/>
              <a:t>, se </a:t>
            </a:r>
            <a:r>
              <a:rPr lang="en-US" sz="2500" dirty="0" err="1"/>
              <a:t>comparten</a:t>
            </a:r>
            <a:r>
              <a:rPr lang="en-US" sz="2500" dirty="0"/>
              <a:t> </a:t>
            </a:r>
            <a:r>
              <a:rPr lang="en-US" sz="2500" dirty="0" err="1"/>
              <a:t>soluciones</a:t>
            </a:r>
            <a:r>
              <a:rPr lang="en-US" sz="2500" dirty="0"/>
              <a:t> de </a:t>
            </a:r>
            <a:r>
              <a:rPr lang="en-US" sz="2500" dirty="0" err="1"/>
              <a:t>compañeros</a:t>
            </a:r>
            <a:endParaRPr sz="2500" dirty="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 dirty="0" err="1"/>
              <a:t>Comentario</a:t>
            </a:r>
            <a:r>
              <a:rPr lang="en-US" sz="2500" dirty="0"/>
              <a:t> de labs los </a:t>
            </a:r>
            <a:r>
              <a:rPr lang="en-US" sz="2500" dirty="0" err="1"/>
              <a:t>sábados</a:t>
            </a:r>
            <a:r>
              <a:rPr lang="en-US" sz="2500" dirty="0"/>
              <a:t> </a:t>
            </a:r>
            <a:r>
              <a:rPr lang="es-MX" sz="2500" dirty="0"/>
              <a:t>30 min antes</a:t>
            </a:r>
            <a:endParaRPr sz="25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25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2500" dirty="0"/>
          </a:p>
        </p:txBody>
      </p:sp>
      <p:sp>
        <p:nvSpPr>
          <p:cNvPr id="295" name="Google Shape;295;p38"/>
          <p:cNvSpPr txBox="1"/>
          <p:nvPr/>
        </p:nvSpPr>
        <p:spPr>
          <a:xfrm>
            <a:off x="16625900" y="8351200"/>
            <a:ext cx="6813300" cy="45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dirty="0" err="1"/>
              <a:t>Proceso</a:t>
            </a:r>
            <a:r>
              <a:rPr lang="en-US" sz="2500" b="1" dirty="0"/>
              <a:t> para los </a:t>
            </a:r>
            <a:r>
              <a:rPr lang="en-US" sz="2500" b="1" dirty="0" err="1"/>
              <a:t>proyectos</a:t>
            </a:r>
            <a:r>
              <a:rPr lang="en-US" sz="2500" b="1" dirty="0"/>
              <a:t>:</a:t>
            </a:r>
            <a:endParaRPr sz="2500" b="1" dirty="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 dirty="0" err="1"/>
              <a:t>En</a:t>
            </a:r>
            <a:r>
              <a:rPr lang="en-US" sz="2500" dirty="0"/>
              <a:t> general </a:t>
            </a:r>
            <a:r>
              <a:rPr lang="en-US" sz="2500" dirty="0" err="1"/>
              <a:t>pasamos</a:t>
            </a:r>
            <a:r>
              <a:rPr lang="en-US" sz="2500" dirty="0"/>
              <a:t> el </a:t>
            </a:r>
            <a:r>
              <a:rPr lang="en-US" sz="2500" dirty="0" err="1"/>
              <a:t>proyecto</a:t>
            </a:r>
            <a:r>
              <a:rPr lang="en-US" sz="2500" dirty="0"/>
              <a:t> con 1 </a:t>
            </a:r>
            <a:r>
              <a:rPr lang="en-US" sz="2500" dirty="0" err="1"/>
              <a:t>semana</a:t>
            </a:r>
            <a:r>
              <a:rPr lang="en-US" sz="2500" dirty="0"/>
              <a:t> de </a:t>
            </a:r>
            <a:r>
              <a:rPr lang="en-US" sz="2500" dirty="0" err="1"/>
              <a:t>anticipación</a:t>
            </a:r>
            <a:r>
              <a:rPr lang="en-US" sz="2500" dirty="0"/>
              <a:t>.</a:t>
            </a:r>
            <a:endParaRPr sz="2500" dirty="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 dirty="0" err="1"/>
              <a:t>Sesiones</a:t>
            </a:r>
            <a:r>
              <a:rPr lang="en-US" sz="2500" dirty="0"/>
              <a:t> </a:t>
            </a:r>
            <a:r>
              <a:rPr lang="en-US" sz="2500" dirty="0" err="1"/>
              <a:t>individuales</a:t>
            </a:r>
            <a:r>
              <a:rPr lang="en-US" sz="2500" dirty="0"/>
              <a:t> para </a:t>
            </a:r>
            <a:r>
              <a:rPr lang="en-US" sz="2500" dirty="0" err="1"/>
              <a:t>bajar</a:t>
            </a:r>
            <a:r>
              <a:rPr lang="en-US" sz="2500" dirty="0"/>
              <a:t> el </a:t>
            </a:r>
            <a:r>
              <a:rPr lang="en-US" sz="2500" dirty="0" err="1"/>
              <a:t>tema</a:t>
            </a:r>
            <a:r>
              <a:rPr lang="en-US" sz="2500" dirty="0"/>
              <a:t> y scope de </a:t>
            </a:r>
            <a:r>
              <a:rPr lang="en-US" sz="2500" dirty="0" err="1"/>
              <a:t>proyectos</a:t>
            </a:r>
            <a:endParaRPr sz="2500" dirty="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 dirty="0" err="1"/>
              <a:t>Presentación</a:t>
            </a:r>
            <a:r>
              <a:rPr lang="en-US" sz="2500" dirty="0"/>
              <a:t> e storytelling </a:t>
            </a:r>
            <a:r>
              <a:rPr lang="en-US" sz="2500" dirty="0" err="1"/>
              <a:t>cuentan</a:t>
            </a:r>
            <a:r>
              <a:rPr lang="en-US" sz="2500" dirty="0"/>
              <a:t> tanto </a:t>
            </a:r>
            <a:r>
              <a:rPr lang="en-US" sz="2500" dirty="0" err="1"/>
              <a:t>cuanto</a:t>
            </a:r>
            <a:r>
              <a:rPr lang="en-US" sz="2500" dirty="0"/>
              <a:t> la </a:t>
            </a:r>
            <a:r>
              <a:rPr lang="en-US" sz="2500" dirty="0" err="1"/>
              <a:t>ejecución</a:t>
            </a:r>
            <a:r>
              <a:rPr lang="en-US" sz="2500" dirty="0"/>
              <a:t> </a:t>
            </a:r>
            <a:r>
              <a:rPr lang="en-US" sz="2500" dirty="0" err="1"/>
              <a:t>técnica</a:t>
            </a:r>
            <a:endParaRPr sz="2500" dirty="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 dirty="0"/>
              <a:t>Facebook Live y </a:t>
            </a:r>
            <a:r>
              <a:rPr lang="en-US" sz="2500" dirty="0" err="1"/>
              <a:t>Jueces</a:t>
            </a:r>
            <a:r>
              <a:rPr lang="en-US" sz="2500" dirty="0"/>
              <a:t> </a:t>
            </a:r>
            <a:r>
              <a:rPr lang="en-US" sz="2500" dirty="0" err="1"/>
              <a:t>en</a:t>
            </a:r>
            <a:r>
              <a:rPr lang="en-US" sz="2500" dirty="0"/>
              <a:t> </a:t>
            </a:r>
            <a:r>
              <a:rPr lang="en-US" sz="2500" dirty="0" err="1"/>
              <a:t>cierre</a:t>
            </a:r>
            <a:r>
              <a:rPr lang="en-US" sz="2500" dirty="0"/>
              <a:t> de </a:t>
            </a:r>
            <a:r>
              <a:rPr lang="en-US" sz="2500" dirty="0" err="1"/>
              <a:t>módulos</a:t>
            </a:r>
            <a:endParaRPr sz="2500" dirty="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 dirty="0"/>
              <a:t>3 a 5 </a:t>
            </a:r>
            <a:r>
              <a:rPr lang="en-US" sz="2500" dirty="0" err="1"/>
              <a:t>minutos</a:t>
            </a:r>
            <a:r>
              <a:rPr lang="en-US" sz="2500" dirty="0"/>
              <a:t> de </a:t>
            </a:r>
            <a:r>
              <a:rPr lang="en-US" sz="2500" dirty="0" err="1"/>
              <a:t>presentación</a:t>
            </a:r>
            <a:endParaRPr sz="25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dirty="0"/>
              <a:t>No </a:t>
            </a:r>
            <a:r>
              <a:rPr lang="en-US" sz="2500" b="1" dirty="0" err="1"/>
              <a:t>está</a:t>
            </a:r>
            <a:r>
              <a:rPr lang="en-US" sz="2500" b="1" dirty="0"/>
              <a:t> </a:t>
            </a:r>
            <a:r>
              <a:rPr lang="en-US" sz="2500" b="1" dirty="0" err="1"/>
              <a:t>permitido</a:t>
            </a:r>
            <a:r>
              <a:rPr lang="en-US" sz="2500" b="1" dirty="0"/>
              <a:t> </a:t>
            </a:r>
            <a:r>
              <a:rPr lang="en-US" sz="2500" b="1" dirty="0" err="1"/>
              <a:t>presentar</a:t>
            </a:r>
            <a:r>
              <a:rPr lang="en-US" sz="2500" b="1" dirty="0"/>
              <a:t> </a:t>
            </a:r>
            <a:r>
              <a:rPr lang="en-US" sz="2500" b="1" dirty="0" err="1"/>
              <a:t>código</a:t>
            </a:r>
            <a:r>
              <a:rPr lang="en-US" sz="2500" b="1" dirty="0"/>
              <a:t>!</a:t>
            </a:r>
            <a:endParaRPr sz="2500" b="1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39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3150" y="1302800"/>
            <a:ext cx="8491775" cy="7599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39"/>
          <p:cNvSpPr txBox="1"/>
          <p:nvPr/>
        </p:nvSpPr>
        <p:spPr>
          <a:xfrm>
            <a:off x="1184622" y="1225300"/>
            <a:ext cx="86454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300"/>
              <a:buFont typeface="Arial"/>
              <a:buNone/>
            </a:pPr>
            <a:r>
              <a:rPr lang="en-US" sz="5300" b="1">
                <a:solidFill>
                  <a:srgbClr val="FFFFFF"/>
                </a:solidFill>
              </a:rPr>
              <a:t>TENGO UNA PREGUNTA</a:t>
            </a:r>
            <a:endParaRPr b="1"/>
          </a:p>
        </p:txBody>
      </p:sp>
      <p:grpSp>
        <p:nvGrpSpPr>
          <p:cNvPr id="302" name="Google Shape;302;p39"/>
          <p:cNvGrpSpPr/>
          <p:nvPr/>
        </p:nvGrpSpPr>
        <p:grpSpPr>
          <a:xfrm>
            <a:off x="7242561" y="1499698"/>
            <a:ext cx="10049393" cy="10065216"/>
            <a:chOff x="2675582" y="676586"/>
            <a:chExt cx="3793942" cy="3790328"/>
          </a:xfrm>
        </p:grpSpPr>
        <p:sp>
          <p:nvSpPr>
            <p:cNvPr id="303" name="Google Shape;303;p39"/>
            <p:cNvSpPr/>
            <p:nvPr/>
          </p:nvSpPr>
          <p:spPr>
            <a:xfrm rot="-7199815">
              <a:off x="3183352" y="1184485"/>
              <a:ext cx="2774659" cy="2774659"/>
            </a:xfrm>
            <a:prstGeom prst="blockArc">
              <a:avLst>
                <a:gd name="adj1" fmla="val 12622480"/>
                <a:gd name="adj2" fmla="val 18176457"/>
                <a:gd name="adj3" fmla="val 20786"/>
              </a:avLst>
            </a:prstGeom>
            <a:solidFill>
              <a:srgbClr val="0D5DD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9"/>
            <p:cNvSpPr/>
            <p:nvPr/>
          </p:nvSpPr>
          <p:spPr>
            <a:xfrm rot="-1799815">
              <a:off x="3183352" y="1184357"/>
              <a:ext cx="2774659" cy="2774659"/>
            </a:xfrm>
            <a:prstGeom prst="blockArc">
              <a:avLst>
                <a:gd name="adj1" fmla="val 12622480"/>
                <a:gd name="adj2" fmla="val 18176457"/>
                <a:gd name="adj3" fmla="val 20786"/>
              </a:avLst>
            </a:prstGeom>
            <a:solidFill>
              <a:srgbClr val="0E65F0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9"/>
            <p:cNvSpPr/>
            <p:nvPr/>
          </p:nvSpPr>
          <p:spPr>
            <a:xfrm rot="3600185">
              <a:off x="3187094" y="1184439"/>
              <a:ext cx="2774659" cy="2774659"/>
            </a:xfrm>
            <a:prstGeom prst="blockArc">
              <a:avLst>
                <a:gd name="adj1" fmla="val 12564381"/>
                <a:gd name="adj2" fmla="val 18346131"/>
                <a:gd name="adj3" fmla="val 20844"/>
              </a:avLst>
            </a:prstGeom>
            <a:solidFill>
              <a:srgbClr val="0944A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9"/>
            <p:cNvSpPr/>
            <p:nvPr/>
          </p:nvSpPr>
          <p:spPr>
            <a:xfrm rot="9000185">
              <a:off x="3185977" y="1184485"/>
              <a:ext cx="2774659" cy="2774659"/>
            </a:xfrm>
            <a:prstGeom prst="blockArc">
              <a:avLst>
                <a:gd name="adj1" fmla="val 12622480"/>
                <a:gd name="adj2" fmla="val 18081133"/>
                <a:gd name="adj3" fmla="val 20809"/>
              </a:avLst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7" name="Google Shape;307;p39"/>
            <p:cNvGrpSpPr/>
            <p:nvPr/>
          </p:nvGrpSpPr>
          <p:grpSpPr>
            <a:xfrm rot="5400000">
              <a:off x="5379663" y="2278951"/>
              <a:ext cx="585001" cy="585472"/>
              <a:chOff x="1967628" y="812211"/>
              <a:chExt cx="588000" cy="588000"/>
            </a:xfrm>
          </p:grpSpPr>
          <p:sp>
            <p:nvSpPr>
              <p:cNvPr id="308" name="Google Shape;308;p39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rgbClr val="0C58D3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39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rgbClr val="0C58D3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0" name="Google Shape;310;p39"/>
            <p:cNvGrpSpPr/>
            <p:nvPr/>
          </p:nvGrpSpPr>
          <p:grpSpPr>
            <a:xfrm rot="10800000">
              <a:off x="4280709" y="3378529"/>
              <a:ext cx="585001" cy="585472"/>
              <a:chOff x="1967628" y="812211"/>
              <a:chExt cx="588000" cy="588000"/>
            </a:xfrm>
          </p:grpSpPr>
          <p:sp>
            <p:nvSpPr>
              <p:cNvPr id="311" name="Google Shape;311;p39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rgbClr val="0D5DDF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39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rgbClr val="0D5DDF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3" name="Google Shape;313;p39"/>
            <p:cNvGrpSpPr/>
            <p:nvPr/>
          </p:nvGrpSpPr>
          <p:grpSpPr>
            <a:xfrm rot="-5400000">
              <a:off x="3179922" y="2281478"/>
              <a:ext cx="585001" cy="585472"/>
              <a:chOff x="1967628" y="812211"/>
              <a:chExt cx="588000" cy="588000"/>
            </a:xfrm>
          </p:grpSpPr>
          <p:sp>
            <p:nvSpPr>
              <p:cNvPr id="314" name="Google Shape;314;p39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rgbClr val="0E65F0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39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rgbClr val="0E65F0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6" name="Google Shape;316;p39"/>
            <p:cNvSpPr txBox="1"/>
            <p:nvPr/>
          </p:nvSpPr>
          <p:spPr>
            <a:xfrm>
              <a:off x="3214513" y="2360618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800" tIns="243800" rIns="243800" bIns="24380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3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01</a:t>
              </a:r>
              <a:endParaRPr sz="4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7" name="Google Shape;317;p39"/>
            <p:cNvSpPr txBox="1"/>
            <p:nvPr/>
          </p:nvSpPr>
          <p:spPr>
            <a:xfrm>
              <a:off x="4335750" y="3460301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800" tIns="243800" rIns="243800" bIns="24380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3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02</a:t>
              </a:r>
              <a:endParaRPr sz="4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8" name="Google Shape;318;p39"/>
            <p:cNvSpPr txBox="1"/>
            <p:nvPr/>
          </p:nvSpPr>
          <p:spPr>
            <a:xfrm>
              <a:off x="5419402" y="2360618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800" tIns="243800" rIns="243800" bIns="24380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3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03</a:t>
              </a:r>
              <a:endParaRPr sz="4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319" name="Google Shape;319;p39"/>
            <p:cNvGrpSpPr/>
            <p:nvPr/>
          </p:nvGrpSpPr>
          <p:grpSpPr>
            <a:xfrm>
              <a:off x="4261689" y="1180926"/>
              <a:ext cx="585001" cy="585530"/>
              <a:chOff x="1967628" y="812211"/>
              <a:chExt cx="588000" cy="588000"/>
            </a:xfrm>
          </p:grpSpPr>
          <p:sp>
            <p:nvSpPr>
              <p:cNvPr id="320" name="Google Shape;320;p39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rgbClr val="0944A1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9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rgbClr val="0944A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2" name="Google Shape;322;p39"/>
            <p:cNvSpPr txBox="1"/>
            <p:nvPr/>
          </p:nvSpPr>
          <p:spPr>
            <a:xfrm>
              <a:off x="4335750" y="1254446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800" tIns="243800" rIns="243800" bIns="24380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3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04</a:t>
              </a:r>
              <a:endParaRPr sz="4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3" name="Google Shape;323;p39"/>
          <p:cNvGrpSpPr/>
          <p:nvPr/>
        </p:nvGrpSpPr>
        <p:grpSpPr>
          <a:xfrm>
            <a:off x="227400" y="2668925"/>
            <a:ext cx="9675198" cy="3439243"/>
            <a:chOff x="58059" y="1170473"/>
            <a:chExt cx="3628154" cy="1289700"/>
          </a:xfrm>
        </p:grpSpPr>
        <p:sp>
          <p:nvSpPr>
            <p:cNvPr id="324" name="Google Shape;324;p39"/>
            <p:cNvSpPr txBox="1"/>
            <p:nvPr/>
          </p:nvSpPr>
          <p:spPr>
            <a:xfrm>
              <a:off x="58059" y="1170473"/>
              <a:ext cx="23895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800" b="1">
                  <a:latin typeface="Roboto"/>
                  <a:ea typeface="Roboto"/>
                  <a:cs typeface="Roboto"/>
                  <a:sym typeface="Roboto"/>
                </a:rPr>
                <a:t>Documentación</a:t>
              </a:r>
              <a:endParaRPr sz="3800" b="1"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800" b="1"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r" rtl="0"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lang="en-US" sz="2700">
                  <a:latin typeface="Roboto"/>
                  <a:ea typeface="Roboto"/>
                  <a:cs typeface="Roboto"/>
                  <a:sym typeface="Roboto"/>
                </a:rPr>
                <a:t>Antes de preguntar, lee la documentación de las librerías… casi siempre la respuesta está ahí</a:t>
              </a:r>
              <a:endParaRPr sz="2700" b="1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25" name="Google Shape;325;p39"/>
            <p:cNvCxnSpPr/>
            <p:nvPr/>
          </p:nvCxnSpPr>
          <p:spPr>
            <a:xfrm rot="10800000">
              <a:off x="2641913" y="1831625"/>
              <a:ext cx="1044300" cy="0"/>
            </a:xfrm>
            <a:prstGeom prst="straightConnector1">
              <a:avLst/>
            </a:prstGeom>
            <a:noFill/>
            <a:ln w="9525" cap="flat" cmpd="sng">
              <a:solidFill>
                <a:srgbClr val="0E65F0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326" name="Google Shape;326;p39"/>
          <p:cNvGrpSpPr/>
          <p:nvPr/>
        </p:nvGrpSpPr>
        <p:grpSpPr>
          <a:xfrm>
            <a:off x="846675" y="7089775"/>
            <a:ext cx="9767132" cy="2837635"/>
            <a:chOff x="290284" y="2828271"/>
            <a:chExt cx="3662629" cy="1064100"/>
          </a:xfrm>
        </p:grpSpPr>
        <p:sp>
          <p:nvSpPr>
            <p:cNvPr id="327" name="Google Shape;327;p39"/>
            <p:cNvSpPr txBox="1"/>
            <p:nvPr/>
          </p:nvSpPr>
          <p:spPr>
            <a:xfrm>
              <a:off x="290284" y="2828271"/>
              <a:ext cx="2157300" cy="106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900" b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GIYF</a:t>
              </a:r>
              <a:endParaRPr sz="39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39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r" rtl="0">
                <a:spcBef>
                  <a:spcPts val="0"/>
                </a:spcBef>
                <a:spcAft>
                  <a:spcPts val="430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2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Lo más probable es que otros hayan tenido tu duda antes</a:t>
              </a:r>
              <a:endParaRPr sz="3900" b="1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28" name="Google Shape;328;p39"/>
            <p:cNvCxnSpPr/>
            <p:nvPr/>
          </p:nvCxnSpPr>
          <p:spPr>
            <a:xfrm rot="10800000">
              <a:off x="2641913" y="3489425"/>
              <a:ext cx="1311000" cy="0"/>
            </a:xfrm>
            <a:prstGeom prst="straightConnector1">
              <a:avLst/>
            </a:prstGeom>
            <a:noFill/>
            <a:ln w="9525" cap="flat" cmpd="sng">
              <a:solidFill>
                <a:srgbClr val="0D5DDF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329" name="Google Shape;329;p39"/>
          <p:cNvGrpSpPr/>
          <p:nvPr/>
        </p:nvGrpSpPr>
        <p:grpSpPr>
          <a:xfrm>
            <a:off x="13965615" y="3330700"/>
            <a:ext cx="8565317" cy="2135227"/>
            <a:chOff x="5209825" y="1418635"/>
            <a:chExt cx="3211954" cy="800700"/>
          </a:xfrm>
        </p:grpSpPr>
        <p:sp>
          <p:nvSpPr>
            <p:cNvPr id="330" name="Google Shape;330;p39"/>
            <p:cNvSpPr txBox="1"/>
            <p:nvPr/>
          </p:nvSpPr>
          <p:spPr>
            <a:xfrm>
              <a:off x="6696479" y="1418635"/>
              <a:ext cx="1725300" cy="80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900" b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Ask a T.A.</a:t>
              </a:r>
              <a:endParaRPr sz="39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39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2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Imposible de solucionar? El staff te puede ayudar</a:t>
              </a:r>
              <a:endParaRPr sz="2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4300"/>
                </a:spcBef>
                <a:spcAft>
                  <a:spcPts val="0"/>
                </a:spcAft>
                <a:buNone/>
              </a:pPr>
              <a:endParaRPr sz="3900" b="1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31" name="Google Shape;331;p39"/>
            <p:cNvCxnSpPr/>
            <p:nvPr/>
          </p:nvCxnSpPr>
          <p:spPr>
            <a:xfrm>
              <a:off x="5209825" y="1705200"/>
              <a:ext cx="1286700" cy="0"/>
            </a:xfrm>
            <a:prstGeom prst="straightConnector1">
              <a:avLst/>
            </a:prstGeom>
            <a:noFill/>
            <a:ln w="9525" cap="flat" cmpd="sng">
              <a:solidFill>
                <a:srgbClr val="0944A1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332" name="Google Shape;332;p39"/>
          <p:cNvGrpSpPr/>
          <p:nvPr/>
        </p:nvGrpSpPr>
        <p:grpSpPr>
          <a:xfrm>
            <a:off x="13965615" y="7602259"/>
            <a:ext cx="9628520" cy="3439243"/>
            <a:chOff x="5209825" y="3020450"/>
            <a:chExt cx="3610650" cy="1289700"/>
          </a:xfrm>
        </p:grpSpPr>
        <p:sp>
          <p:nvSpPr>
            <p:cNvPr id="333" name="Google Shape;333;p39"/>
            <p:cNvSpPr txBox="1"/>
            <p:nvPr/>
          </p:nvSpPr>
          <p:spPr>
            <a:xfrm>
              <a:off x="6696475" y="30204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900" b="1">
                  <a:latin typeface="Roboto"/>
                  <a:ea typeface="Roboto"/>
                  <a:cs typeface="Roboto"/>
                  <a:sym typeface="Roboto"/>
                </a:rPr>
                <a:t>Pair Programming</a:t>
              </a:r>
              <a:endParaRPr sz="3900" b="1"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 b="1"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lang="en-US" sz="2800">
                  <a:latin typeface="Roboto"/>
                  <a:ea typeface="Roboto"/>
                  <a:cs typeface="Roboto"/>
                  <a:sym typeface="Roboto"/>
                </a:rPr>
                <a:t>Enseñar también es aprender! Es posible que tu compañero ya haya pasado por lo mismo...</a:t>
              </a:r>
              <a:endParaRPr sz="2800" b="1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34" name="Google Shape;334;p39"/>
            <p:cNvCxnSpPr/>
            <p:nvPr/>
          </p:nvCxnSpPr>
          <p:spPr>
            <a:xfrm>
              <a:off x="5209825" y="3648300"/>
              <a:ext cx="1286700" cy="0"/>
            </a:xfrm>
            <a:prstGeom prst="straightConnector1">
              <a:avLst/>
            </a:prstGeom>
            <a:noFill/>
            <a:ln w="9525" cap="flat" cmpd="sng">
              <a:solidFill>
                <a:srgbClr val="0C58D3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pic>
        <p:nvPicPr>
          <p:cNvPr id="335" name="Google Shape;33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1218138" y="5460738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3200" y="9466149"/>
            <a:ext cx="3620272" cy="343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5784" y="0"/>
            <a:ext cx="13791165" cy="1371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1"/>
          <p:cNvSpPr txBox="1"/>
          <p:nvPr/>
        </p:nvSpPr>
        <p:spPr>
          <a:xfrm>
            <a:off x="631825" y="1021750"/>
            <a:ext cx="22470000" cy="19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8000" b="1"/>
              <a:t>¿Qué herramientas elijo para </a:t>
            </a:r>
            <a:r>
              <a:rPr lang="en-US" sz="8000" b="1">
                <a:solidFill>
                  <a:schemeClr val="accent1"/>
                </a:solidFill>
              </a:rPr>
              <a:t>codear en Python</a:t>
            </a:r>
            <a:r>
              <a:rPr lang="en-US" sz="8000" b="1"/>
              <a:t>?</a:t>
            </a:r>
            <a:endParaRPr/>
          </a:p>
        </p:txBody>
      </p:sp>
      <p:pic>
        <p:nvPicPr>
          <p:cNvPr id="347" name="Google Shape;34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73025" y="5329150"/>
            <a:ext cx="3979800" cy="198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85075" y="5555975"/>
            <a:ext cx="3270825" cy="163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01575" y="5635875"/>
            <a:ext cx="4864178" cy="19899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41"/>
          <p:cNvSpPr/>
          <p:nvPr/>
        </p:nvSpPr>
        <p:spPr>
          <a:xfrm rot="5400000">
            <a:off x="7684900" y="424050"/>
            <a:ext cx="314400" cy="9142500"/>
          </a:xfrm>
          <a:prstGeom prst="leftBrace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  <a:highlight>
                <a:schemeClr val="accent1"/>
              </a:highlight>
            </a:endParaRPr>
          </a:p>
        </p:txBody>
      </p:sp>
      <p:sp>
        <p:nvSpPr>
          <p:cNvPr id="351" name="Google Shape;351;p41"/>
          <p:cNvSpPr txBox="1"/>
          <p:nvPr/>
        </p:nvSpPr>
        <p:spPr>
          <a:xfrm>
            <a:off x="2084799" y="4025400"/>
            <a:ext cx="115146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5000"/>
              <a:buFont typeface="Arial"/>
              <a:buNone/>
            </a:pPr>
            <a:r>
              <a:rPr lang="en-US" sz="4000" b="1">
                <a:solidFill>
                  <a:srgbClr val="64C3F5"/>
                </a:solidFill>
              </a:rPr>
              <a:t>Integrated Development Environments</a:t>
            </a:r>
            <a:endParaRPr sz="400" b="1"/>
          </a:p>
        </p:txBody>
      </p:sp>
      <p:sp>
        <p:nvSpPr>
          <p:cNvPr id="352" name="Google Shape;352;p41"/>
          <p:cNvSpPr txBox="1"/>
          <p:nvPr/>
        </p:nvSpPr>
        <p:spPr>
          <a:xfrm>
            <a:off x="13633450" y="4025400"/>
            <a:ext cx="92961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5000"/>
              <a:buFont typeface="Arial"/>
              <a:buNone/>
            </a:pPr>
            <a:r>
              <a:rPr lang="en-US" sz="4000" b="1">
                <a:solidFill>
                  <a:srgbClr val="64C3F5"/>
                </a:solidFill>
              </a:rPr>
              <a:t>Data Science Sandboxes</a:t>
            </a:r>
            <a:endParaRPr sz="400" b="1"/>
          </a:p>
        </p:txBody>
      </p:sp>
      <p:sp>
        <p:nvSpPr>
          <p:cNvPr id="353" name="Google Shape;353;p41"/>
          <p:cNvSpPr/>
          <p:nvPr/>
        </p:nvSpPr>
        <p:spPr>
          <a:xfrm rot="5400000">
            <a:off x="18124300" y="424050"/>
            <a:ext cx="314400" cy="9142500"/>
          </a:xfrm>
          <a:prstGeom prst="leftBrace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  <a:highlight>
                <a:schemeClr val="accent1"/>
              </a:highlight>
            </a:endParaRPr>
          </a:p>
        </p:txBody>
      </p:sp>
      <p:pic>
        <p:nvPicPr>
          <p:cNvPr id="354" name="Google Shape;354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668225" y="5446800"/>
            <a:ext cx="4184523" cy="185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41"/>
          <p:cNvPicPr preferRelativeResize="0"/>
          <p:nvPr/>
        </p:nvPicPr>
        <p:blipFill rotWithShape="1">
          <a:blip r:embed="rId7">
            <a:alphaModFix/>
          </a:blip>
          <a:srcRect r="50775" b="12686"/>
          <a:stretch/>
        </p:blipFill>
        <p:spPr>
          <a:xfrm>
            <a:off x="1289350" y="8630000"/>
            <a:ext cx="987477" cy="109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41"/>
          <p:cNvPicPr preferRelativeResize="0"/>
          <p:nvPr/>
        </p:nvPicPr>
        <p:blipFill rotWithShape="1">
          <a:blip r:embed="rId7">
            <a:alphaModFix/>
          </a:blip>
          <a:srcRect l="50775" b="12686"/>
          <a:stretch/>
        </p:blipFill>
        <p:spPr>
          <a:xfrm>
            <a:off x="1382473" y="11008100"/>
            <a:ext cx="987477" cy="1094900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41"/>
          <p:cNvSpPr txBox="1"/>
          <p:nvPr/>
        </p:nvSpPr>
        <p:spPr>
          <a:xfrm>
            <a:off x="3258300" y="8109150"/>
            <a:ext cx="4550700" cy="21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Especializado en Python</a:t>
            </a:r>
            <a:endParaRPr sz="250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Más usado por equipos de data en producción</a:t>
            </a:r>
            <a:endParaRPr sz="250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Soporte git, bdds, multiples lenguajes</a:t>
            </a:r>
            <a:endParaRPr sz="2500"/>
          </a:p>
        </p:txBody>
      </p:sp>
      <p:sp>
        <p:nvSpPr>
          <p:cNvPr id="358" name="Google Shape;358;p41"/>
          <p:cNvSpPr txBox="1"/>
          <p:nvPr/>
        </p:nvSpPr>
        <p:spPr>
          <a:xfrm>
            <a:off x="8287575" y="8109150"/>
            <a:ext cx="4550700" cy="21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Grátis y popular</a:t>
            </a:r>
            <a:endParaRPr sz="250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Amplio soporte a librerías basadas en Cython</a:t>
            </a:r>
            <a:endParaRPr sz="250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Coding en equipo</a:t>
            </a:r>
            <a:endParaRPr sz="2500"/>
          </a:p>
        </p:txBody>
      </p:sp>
      <p:sp>
        <p:nvSpPr>
          <p:cNvPr id="359" name="Google Shape;359;p41"/>
          <p:cNvSpPr txBox="1"/>
          <p:nvPr/>
        </p:nvSpPr>
        <p:spPr>
          <a:xfrm>
            <a:off x="3258300" y="10729125"/>
            <a:ext cx="4550700" cy="21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Soporte a Jupyter Notebook solo en versión de paga :(</a:t>
            </a:r>
            <a:endParaRPr sz="250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Curva de aprendizaje puede ser un poco alta</a:t>
            </a:r>
            <a:endParaRPr sz="2500"/>
          </a:p>
        </p:txBody>
      </p:sp>
      <p:sp>
        <p:nvSpPr>
          <p:cNvPr id="360" name="Google Shape;360;p41"/>
          <p:cNvSpPr txBox="1"/>
          <p:nvPr/>
        </p:nvSpPr>
        <p:spPr>
          <a:xfrm>
            <a:off x="8287575" y="10652925"/>
            <a:ext cx="4550700" cy="21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Python y DataScience tools son add ons, no siempre bien integradas</a:t>
            </a:r>
            <a:endParaRPr sz="250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Microsoft</a:t>
            </a:r>
            <a:endParaRPr sz="2500"/>
          </a:p>
        </p:txBody>
      </p:sp>
      <p:sp>
        <p:nvSpPr>
          <p:cNvPr id="361" name="Google Shape;361;p41"/>
          <p:cNvSpPr txBox="1"/>
          <p:nvPr/>
        </p:nvSpPr>
        <p:spPr>
          <a:xfrm>
            <a:off x="13792725" y="8109150"/>
            <a:ext cx="4550700" cy="21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Jupyter Notebook integrado</a:t>
            </a:r>
            <a:endParaRPr sz="250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Manejo de ambientes virtuales “fácilmente”</a:t>
            </a:r>
            <a:endParaRPr sz="250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Usabilidad buena para estudiantes</a:t>
            </a:r>
            <a:endParaRPr sz="2500"/>
          </a:p>
        </p:txBody>
      </p:sp>
      <p:sp>
        <p:nvSpPr>
          <p:cNvPr id="362" name="Google Shape;362;p41"/>
          <p:cNvSpPr txBox="1"/>
          <p:nvPr/>
        </p:nvSpPr>
        <p:spPr>
          <a:xfrm>
            <a:off x="13812725" y="10652925"/>
            <a:ext cx="4550700" cy="21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Problemas de integración de librerías</a:t>
            </a:r>
            <a:endParaRPr sz="250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Más para practicar, pero no tanto para deployar</a:t>
            </a:r>
            <a:endParaRPr sz="250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Te mal acostumbras</a:t>
            </a:r>
            <a:endParaRPr sz="2500"/>
          </a:p>
        </p:txBody>
      </p:sp>
      <p:sp>
        <p:nvSpPr>
          <p:cNvPr id="363" name="Google Shape;363;p41"/>
          <p:cNvSpPr txBox="1"/>
          <p:nvPr/>
        </p:nvSpPr>
        <p:spPr>
          <a:xfrm>
            <a:off x="18772825" y="8060775"/>
            <a:ext cx="4550700" cy="21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Integrado a la nube, manejo de GPUs y TPUs</a:t>
            </a:r>
            <a:endParaRPr sz="250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Interfaz amigable, integración con Google Drive y github</a:t>
            </a:r>
            <a:endParaRPr sz="2500"/>
          </a:p>
        </p:txBody>
      </p:sp>
      <p:sp>
        <p:nvSpPr>
          <p:cNvPr id="364" name="Google Shape;364;p41"/>
          <p:cNvSpPr txBox="1"/>
          <p:nvPr/>
        </p:nvSpPr>
        <p:spPr>
          <a:xfrm>
            <a:off x="18772825" y="10575375"/>
            <a:ext cx="4550700" cy="21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Vive en internet, sin app local</a:t>
            </a:r>
            <a:endParaRPr sz="250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Sintaxis tiene su chiste</a:t>
            </a:r>
            <a:endParaRPr sz="2500"/>
          </a:p>
          <a:p>
            <a:pPr marL="457200" marR="0" lvl="0" indent="-387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Más para practicar modelos de ML, no para deployar</a:t>
            </a:r>
            <a:endParaRPr sz="2500"/>
          </a:p>
        </p:txBody>
      </p:sp>
      <p:cxnSp>
        <p:nvCxnSpPr>
          <p:cNvPr id="365" name="Google Shape;365;p41"/>
          <p:cNvCxnSpPr/>
          <p:nvPr/>
        </p:nvCxnSpPr>
        <p:spPr>
          <a:xfrm rot="10800000" flipH="1">
            <a:off x="3270850" y="10425188"/>
            <a:ext cx="20175000" cy="48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2"/>
          <p:cNvSpPr txBox="1"/>
          <p:nvPr/>
        </p:nvSpPr>
        <p:spPr>
          <a:xfrm>
            <a:off x="631825" y="1021750"/>
            <a:ext cx="22470000" cy="19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8000" b="1"/>
              <a:t>¿Cómo manejo mis librerías?</a:t>
            </a:r>
            <a:endParaRPr/>
          </a:p>
        </p:txBody>
      </p:sp>
      <p:sp>
        <p:nvSpPr>
          <p:cNvPr id="371" name="Google Shape;371;p42"/>
          <p:cNvSpPr txBox="1"/>
          <p:nvPr/>
        </p:nvSpPr>
        <p:spPr>
          <a:xfrm>
            <a:off x="9472810" y="5016822"/>
            <a:ext cx="5438400" cy="10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5000"/>
              <a:buFont typeface="Arial"/>
              <a:buNone/>
            </a:pPr>
            <a:r>
              <a:rPr lang="en-US" sz="4000" b="1">
                <a:solidFill>
                  <a:srgbClr val="64C3F5"/>
                </a:solidFill>
              </a:rPr>
              <a:t>PIP + venv</a:t>
            </a:r>
            <a:endParaRPr sz="400" b="1"/>
          </a:p>
        </p:txBody>
      </p:sp>
      <p:pic>
        <p:nvPicPr>
          <p:cNvPr id="372" name="Google Shape;372;p42"/>
          <p:cNvPicPr preferRelativeResize="0"/>
          <p:nvPr/>
        </p:nvPicPr>
        <p:blipFill rotWithShape="1">
          <a:blip r:embed="rId3">
            <a:alphaModFix/>
          </a:blip>
          <a:srcRect r="50775" b="12686"/>
          <a:stretch/>
        </p:blipFill>
        <p:spPr>
          <a:xfrm>
            <a:off x="15605275" y="2827925"/>
            <a:ext cx="987477" cy="1094900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42"/>
          <p:cNvSpPr txBox="1"/>
          <p:nvPr/>
        </p:nvSpPr>
        <p:spPr>
          <a:xfrm>
            <a:off x="10303350" y="7952825"/>
            <a:ext cx="3777300" cy="12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5000"/>
              <a:buFont typeface="Arial"/>
              <a:buNone/>
            </a:pPr>
            <a:r>
              <a:rPr lang="en-US" sz="4000" b="1">
                <a:solidFill>
                  <a:srgbClr val="64C3F5"/>
                </a:solidFill>
              </a:rPr>
              <a:t>Conda</a:t>
            </a:r>
            <a:endParaRPr sz="400" b="1"/>
          </a:p>
        </p:txBody>
      </p:sp>
      <p:pic>
        <p:nvPicPr>
          <p:cNvPr id="374" name="Google Shape;374;p42"/>
          <p:cNvPicPr preferRelativeResize="0"/>
          <p:nvPr/>
        </p:nvPicPr>
        <p:blipFill rotWithShape="1">
          <a:blip r:embed="rId3">
            <a:alphaModFix/>
          </a:blip>
          <a:srcRect l="50775" b="12686"/>
          <a:stretch/>
        </p:blipFill>
        <p:spPr>
          <a:xfrm>
            <a:off x="20826748" y="2827925"/>
            <a:ext cx="987477" cy="1094900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42"/>
          <p:cNvSpPr txBox="1"/>
          <p:nvPr/>
        </p:nvSpPr>
        <p:spPr>
          <a:xfrm>
            <a:off x="10303350" y="11003425"/>
            <a:ext cx="3777300" cy="12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5000"/>
              <a:buFont typeface="Arial"/>
              <a:buNone/>
            </a:pPr>
            <a:r>
              <a:rPr lang="en-US" sz="4000" b="1">
                <a:solidFill>
                  <a:srgbClr val="64C3F5"/>
                </a:solidFill>
              </a:rPr>
              <a:t>Docker</a:t>
            </a:r>
            <a:endParaRPr sz="400" b="1"/>
          </a:p>
        </p:txBody>
      </p:sp>
      <p:sp>
        <p:nvSpPr>
          <p:cNvPr id="376" name="Google Shape;376;p42"/>
          <p:cNvSpPr txBox="1"/>
          <p:nvPr/>
        </p:nvSpPr>
        <p:spPr>
          <a:xfrm>
            <a:off x="631825" y="4717150"/>
            <a:ext cx="7399500" cy="72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6100" b="1"/>
              <a:t>Herramientas para </a:t>
            </a:r>
            <a:r>
              <a:rPr lang="en-US" sz="6100" b="1">
                <a:solidFill>
                  <a:schemeClr val="accent1"/>
                </a:solidFill>
              </a:rPr>
              <a:t>“aislar” nuestros proyectos </a:t>
            </a:r>
            <a:r>
              <a:rPr lang="en-US" sz="6100" b="1"/>
              <a:t>y </a:t>
            </a:r>
            <a:r>
              <a:rPr lang="en-US" sz="6100" b="1">
                <a:solidFill>
                  <a:schemeClr val="accent1"/>
                </a:solidFill>
              </a:rPr>
              <a:t>administrar librerías </a:t>
            </a:r>
            <a:r>
              <a:rPr lang="en-US" sz="6100" b="1"/>
              <a:t>y sus versiones</a:t>
            </a:r>
            <a:r>
              <a:rPr lang="en-US" sz="6100" b="1">
                <a:solidFill>
                  <a:schemeClr val="accent1"/>
                </a:solidFill>
              </a:rPr>
              <a:t> </a:t>
            </a:r>
            <a:endParaRPr sz="100">
              <a:solidFill>
                <a:schemeClr val="accent1"/>
              </a:solidFill>
            </a:endParaRPr>
          </a:p>
        </p:txBody>
      </p:sp>
      <p:sp>
        <p:nvSpPr>
          <p:cNvPr id="377" name="Google Shape;377;p42"/>
          <p:cNvSpPr txBox="1"/>
          <p:nvPr/>
        </p:nvSpPr>
        <p:spPr>
          <a:xfrm>
            <a:off x="14301598" y="4496025"/>
            <a:ext cx="3927300" cy="21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Sencillo y fácilmente integrado a Python</a:t>
            </a:r>
            <a:endParaRPr sz="2500"/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Sin necesidad de adaptar las librerías</a:t>
            </a:r>
            <a:endParaRPr sz="2500"/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Abiertas y propietarias</a:t>
            </a:r>
            <a:endParaRPr sz="2500"/>
          </a:p>
        </p:txBody>
      </p:sp>
      <p:sp>
        <p:nvSpPr>
          <p:cNvPr id="378" name="Google Shape;378;p42"/>
          <p:cNvSpPr txBox="1"/>
          <p:nvPr/>
        </p:nvSpPr>
        <p:spPr>
          <a:xfrm>
            <a:off x="19356836" y="4496025"/>
            <a:ext cx="3927300" cy="21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Compila después de instalar, posibles problemas en OS</a:t>
            </a:r>
            <a:endParaRPr sz="2500"/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No checa conflictos con  paquetes instalados</a:t>
            </a:r>
            <a:endParaRPr sz="2500"/>
          </a:p>
        </p:txBody>
      </p:sp>
      <p:sp>
        <p:nvSpPr>
          <p:cNvPr id="379" name="Google Shape;379;p42"/>
          <p:cNvSpPr txBox="1"/>
          <p:nvPr/>
        </p:nvSpPr>
        <p:spPr>
          <a:xfrm>
            <a:off x="14301598" y="7348825"/>
            <a:ext cx="3927300" cy="21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Facil de usar, muchas veces sin línea de comando</a:t>
            </a:r>
            <a:endParaRPr sz="2500"/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No compila después de instalar, previne errores</a:t>
            </a:r>
            <a:endParaRPr sz="2500"/>
          </a:p>
        </p:txBody>
      </p:sp>
      <p:sp>
        <p:nvSpPr>
          <p:cNvPr id="380" name="Google Shape;380;p42"/>
          <p:cNvSpPr txBox="1"/>
          <p:nvPr/>
        </p:nvSpPr>
        <p:spPr>
          <a:xfrm>
            <a:off x="19356825" y="7348825"/>
            <a:ext cx="4127400" cy="24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Múltiples versiones de conda, pueden no ser compatibles</a:t>
            </a:r>
            <a:endParaRPr sz="2500"/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Librerías se deben adaptar, no todas lo hacen</a:t>
            </a:r>
            <a:endParaRPr sz="2500"/>
          </a:p>
        </p:txBody>
      </p:sp>
      <p:sp>
        <p:nvSpPr>
          <p:cNvPr id="381" name="Google Shape;381;p42"/>
          <p:cNvSpPr txBox="1"/>
          <p:nvPr/>
        </p:nvSpPr>
        <p:spPr>
          <a:xfrm>
            <a:off x="14377798" y="10396825"/>
            <a:ext cx="3927300" cy="21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Container con OS aislado, fácil cambiar entre versiones</a:t>
            </a:r>
            <a:endParaRPr sz="2500"/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Sin problemas de compatibilidad</a:t>
            </a:r>
            <a:endParaRPr sz="2500"/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Mejor para deploy</a:t>
            </a:r>
            <a:endParaRPr sz="2500"/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</p:txBody>
      </p:sp>
      <p:sp>
        <p:nvSpPr>
          <p:cNvPr id="382" name="Google Shape;382;p42"/>
          <p:cNvSpPr txBox="1"/>
          <p:nvPr/>
        </p:nvSpPr>
        <p:spPr>
          <a:xfrm>
            <a:off x="19356825" y="10539925"/>
            <a:ext cx="4127400" cy="21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Curva de aprendizaje</a:t>
            </a:r>
            <a:endParaRPr sz="2500"/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US" sz="2500"/>
              <a:t>Puede ser demasiado robusto para quien solo quiere aprender</a:t>
            </a:r>
            <a:endParaRPr sz="25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43" descr="IH_BLUE-LOGO_1200x1200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194015" y="4860015"/>
            <a:ext cx="3995970" cy="39959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0" y="-101375"/>
            <a:ext cx="24384050" cy="1381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8"/>
          <p:cNvSpPr txBox="1"/>
          <p:nvPr/>
        </p:nvSpPr>
        <p:spPr>
          <a:xfrm>
            <a:off x="7018137" y="201700"/>
            <a:ext cx="16325700" cy="3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8000" b="1"/>
              <a:t>Somos tus </a:t>
            </a:r>
            <a:r>
              <a:rPr lang="en-US" sz="8000" b="1">
                <a:solidFill>
                  <a:srgbClr val="64C3F5"/>
                </a:solidFill>
              </a:rPr>
              <a:t>teachers!</a:t>
            </a:r>
            <a:endParaRPr>
              <a:solidFill>
                <a:srgbClr val="64C3F5"/>
              </a:solidFill>
            </a:endParaRPr>
          </a:p>
        </p:txBody>
      </p:sp>
      <p:sp>
        <p:nvSpPr>
          <p:cNvPr id="130" name="Google Shape;130;p28"/>
          <p:cNvSpPr txBox="1"/>
          <p:nvPr/>
        </p:nvSpPr>
        <p:spPr>
          <a:xfrm>
            <a:off x="11688100" y="3915412"/>
            <a:ext cx="5880900" cy="11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5000"/>
              <a:buFont typeface="Arial"/>
              <a:buNone/>
            </a:pPr>
            <a:r>
              <a:rPr lang="en-US" sz="8300" dirty="0">
                <a:solidFill>
                  <a:srgbClr val="64C3F5"/>
                </a:solidFill>
              </a:rPr>
              <a:t>Julián</a:t>
            </a:r>
            <a:endParaRPr sz="4700" dirty="0"/>
          </a:p>
        </p:txBody>
      </p:sp>
      <p:sp>
        <p:nvSpPr>
          <p:cNvPr id="131" name="Google Shape;131;p28"/>
          <p:cNvSpPr txBox="1"/>
          <p:nvPr/>
        </p:nvSpPr>
        <p:spPr>
          <a:xfrm>
            <a:off x="13291450" y="5515450"/>
            <a:ext cx="8555100" cy="20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3600" dirty="0" err="1"/>
              <a:t>Colombiano</a:t>
            </a:r>
            <a:r>
              <a:rPr lang="en-US" sz="3600" dirty="0"/>
              <a:t>, </a:t>
            </a:r>
            <a:r>
              <a:rPr lang="en-US" sz="3600" dirty="0" err="1"/>
              <a:t>Matemático</a:t>
            </a:r>
            <a:r>
              <a:rPr lang="en-US" sz="3600" dirty="0"/>
              <a:t>, Data Analytics, Clash of Clans, </a:t>
            </a:r>
            <a:r>
              <a:rPr lang="en-US" sz="3600" dirty="0" err="1"/>
              <a:t>Ejercicio</a:t>
            </a:r>
            <a:r>
              <a:rPr lang="en-US" sz="3600" dirty="0"/>
              <a:t>, Blockchain y </a:t>
            </a:r>
            <a:r>
              <a:rPr lang="en-US" sz="3600" dirty="0" err="1"/>
              <a:t>viajes</a:t>
            </a:r>
            <a:r>
              <a:rPr lang="en-US" sz="3600" dirty="0"/>
              <a:t>!</a:t>
            </a:r>
            <a:endParaRPr sz="3600" dirty="0"/>
          </a:p>
        </p:txBody>
      </p:sp>
      <p:pic>
        <p:nvPicPr>
          <p:cNvPr id="1026" name="Picture 2" descr="101 Funny Travel Memes: Most Hilarious Vacation Memes of 2021 » Maps 'N Bags">
            <a:extLst>
              <a:ext uri="{FF2B5EF4-FFF2-40B4-BE49-F238E27FC236}">
                <a16:creationId xmlns:a16="http://schemas.microsoft.com/office/drawing/2014/main" id="{8F352F2B-A1D5-44EF-AEA3-7296760B17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7037" y="2811475"/>
            <a:ext cx="4991100" cy="4752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lash of Clans (@ClashofClans) | Twitter">
            <a:extLst>
              <a:ext uri="{FF2B5EF4-FFF2-40B4-BE49-F238E27FC236}">
                <a16:creationId xmlns:a16="http://schemas.microsoft.com/office/drawing/2014/main" id="{80B102AF-7D6F-4992-87F3-B7F97B6B76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3118" y="7094525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rimer préstamo corporativo blockchain en el mundo por BBVA e Indra">
            <a:extLst>
              <a:ext uri="{FF2B5EF4-FFF2-40B4-BE49-F238E27FC236}">
                <a16:creationId xmlns:a16="http://schemas.microsoft.com/office/drawing/2014/main" id="{3F6D876B-CA80-4769-A091-04C62530A9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80510" y="8212669"/>
            <a:ext cx="8555100" cy="3475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0"/>
          <p:cNvSpPr txBox="1"/>
          <p:nvPr/>
        </p:nvSpPr>
        <p:spPr>
          <a:xfrm>
            <a:off x="7018137" y="201700"/>
            <a:ext cx="16325700" cy="3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8000" b="1"/>
              <a:t>Somos tus </a:t>
            </a:r>
            <a:r>
              <a:rPr lang="en-US" sz="8000" b="1">
                <a:solidFill>
                  <a:srgbClr val="64C3F5"/>
                </a:solidFill>
              </a:rPr>
              <a:t>teachers!</a:t>
            </a:r>
            <a:endParaRPr>
              <a:solidFill>
                <a:srgbClr val="64C3F5"/>
              </a:solidFill>
            </a:endParaRPr>
          </a:p>
        </p:txBody>
      </p:sp>
      <p:sp>
        <p:nvSpPr>
          <p:cNvPr id="152" name="Google Shape;152;p30"/>
          <p:cNvSpPr txBox="1"/>
          <p:nvPr/>
        </p:nvSpPr>
        <p:spPr>
          <a:xfrm>
            <a:off x="12216200" y="4129325"/>
            <a:ext cx="4903500" cy="11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5000"/>
              <a:buFont typeface="Arial"/>
              <a:buNone/>
            </a:pPr>
            <a:r>
              <a:rPr lang="en-US" sz="8300">
                <a:solidFill>
                  <a:srgbClr val="64C3F5"/>
                </a:solidFill>
              </a:rPr>
              <a:t>Zahid</a:t>
            </a:r>
            <a:endParaRPr sz="4700"/>
          </a:p>
        </p:txBody>
      </p:sp>
      <p:sp>
        <p:nvSpPr>
          <p:cNvPr id="153" name="Google Shape;153;p30"/>
          <p:cNvSpPr txBox="1"/>
          <p:nvPr/>
        </p:nvSpPr>
        <p:spPr>
          <a:xfrm>
            <a:off x="13367650" y="5515450"/>
            <a:ext cx="8555100" cy="20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3600"/>
              <a:t>Matemático (casi), sería futbolista pero me lastimé la rodilla, fan de R7, tenía un cuyo y un pez :c</a:t>
            </a:r>
            <a:endParaRPr sz="3600"/>
          </a:p>
        </p:txBody>
      </p:sp>
      <p:pic>
        <p:nvPicPr>
          <p:cNvPr id="154" name="Google Shape;15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875" y="4281725"/>
            <a:ext cx="7685325" cy="808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1"/>
          <p:cNvSpPr txBox="1"/>
          <p:nvPr/>
        </p:nvSpPr>
        <p:spPr>
          <a:xfrm>
            <a:off x="7018137" y="201700"/>
            <a:ext cx="16325700" cy="3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8000" b="1"/>
              <a:t>Uno más para el </a:t>
            </a:r>
            <a:r>
              <a:rPr lang="en-US" sz="8000" b="1">
                <a:solidFill>
                  <a:srgbClr val="64C3F5"/>
                </a:solidFill>
              </a:rPr>
              <a:t>staff team!</a:t>
            </a:r>
            <a:endParaRPr>
              <a:solidFill>
                <a:srgbClr val="64C3F5"/>
              </a:solidFill>
            </a:endParaRPr>
          </a:p>
        </p:txBody>
      </p:sp>
      <p:sp>
        <p:nvSpPr>
          <p:cNvPr id="160" name="Google Shape;160;p31"/>
          <p:cNvSpPr txBox="1"/>
          <p:nvPr/>
        </p:nvSpPr>
        <p:spPr>
          <a:xfrm>
            <a:off x="12216200" y="4129325"/>
            <a:ext cx="4903500" cy="11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3F5"/>
              </a:buClr>
              <a:buSzPts val="5000"/>
              <a:buFont typeface="Arial"/>
              <a:buNone/>
            </a:pPr>
            <a:r>
              <a:rPr lang="en-US" sz="8300">
                <a:solidFill>
                  <a:srgbClr val="64C3F5"/>
                </a:solidFill>
              </a:rPr>
              <a:t>Ponce</a:t>
            </a:r>
            <a:endParaRPr sz="4700"/>
          </a:p>
        </p:txBody>
      </p:sp>
      <p:sp>
        <p:nvSpPr>
          <p:cNvPr id="161" name="Google Shape;161;p31"/>
          <p:cNvSpPr txBox="1"/>
          <p:nvPr/>
        </p:nvSpPr>
        <p:spPr>
          <a:xfrm>
            <a:off x="13367650" y="5515450"/>
            <a:ext cx="8555100" cy="20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3600"/>
              <a:t>Analista de Datos con formación en filosofía y psicología, petlover, entusiasta de la fotografía, ñoño del Señor de los Anillos y, ¡más!</a:t>
            </a:r>
            <a:endParaRPr sz="3600"/>
          </a:p>
        </p:txBody>
      </p:sp>
      <p:pic>
        <p:nvPicPr>
          <p:cNvPr id="162" name="Google Shape;16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5375" y="8330575"/>
            <a:ext cx="6774176" cy="508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4350" y="3874750"/>
            <a:ext cx="4438650" cy="627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5712" y="4266138"/>
            <a:ext cx="4656784" cy="34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825" y="2599950"/>
            <a:ext cx="11175974" cy="9313317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11974249" y="3387700"/>
            <a:ext cx="11321700" cy="3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7100" b="1"/>
              <a:t>Sube una foto, meme o gif que te defina al </a:t>
            </a:r>
            <a:r>
              <a:rPr lang="en-US" sz="7100" b="1">
                <a:solidFill>
                  <a:srgbClr val="64C3F5"/>
                </a:solidFill>
              </a:rPr>
              <a:t>canal #fun de slack</a:t>
            </a:r>
            <a:endParaRPr sz="500">
              <a:solidFill>
                <a:srgbClr val="64C3F5"/>
              </a:solidFill>
            </a:endParaRPr>
          </a:p>
        </p:txBody>
      </p:sp>
      <p:sp>
        <p:nvSpPr>
          <p:cNvPr id="171" name="Google Shape;171;p32"/>
          <p:cNvSpPr txBox="1"/>
          <p:nvPr/>
        </p:nvSpPr>
        <p:spPr>
          <a:xfrm>
            <a:off x="16955651" y="8304875"/>
            <a:ext cx="6340200" cy="9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600" b="1"/>
              <a:t>¿Como quieres que te llamemos? y ¿Por qué elegiste esta imagen? </a:t>
            </a:r>
            <a:endParaRPr sz="1700" b="1"/>
          </a:p>
        </p:txBody>
      </p:sp>
      <p:sp>
        <p:nvSpPr>
          <p:cNvPr id="172" name="Google Shape;172;p32"/>
          <p:cNvSpPr txBox="1"/>
          <p:nvPr/>
        </p:nvSpPr>
        <p:spPr>
          <a:xfrm>
            <a:off x="14681752" y="9819013"/>
            <a:ext cx="86142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600" b="1"/>
              <a:t>Cuéntanos más sobre ti en 1 frase</a:t>
            </a:r>
            <a:endParaRPr sz="1700"/>
          </a:p>
        </p:txBody>
      </p:sp>
      <p:sp>
        <p:nvSpPr>
          <p:cNvPr id="173" name="Google Shape;173;p32"/>
          <p:cNvSpPr txBox="1"/>
          <p:nvPr/>
        </p:nvSpPr>
        <p:spPr>
          <a:xfrm>
            <a:off x="15376995" y="10763750"/>
            <a:ext cx="79188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600" b="1"/>
              <a:t> ¿Por qué decidiste entrar al curso de Data?</a:t>
            </a:r>
            <a:endParaRPr sz="17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3"/>
          <p:cNvPicPr preferRelativeResize="0"/>
          <p:nvPr/>
        </p:nvPicPr>
        <p:blipFill rotWithShape="1">
          <a:blip r:embed="rId3">
            <a:alphaModFix/>
          </a:blip>
          <a:srcRect l="1850" t="10192" r="-1849" b="8075"/>
          <a:stretch/>
        </p:blipFill>
        <p:spPr>
          <a:xfrm>
            <a:off x="6040388" y="2273750"/>
            <a:ext cx="12061374" cy="10932924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33"/>
          <p:cNvSpPr txBox="1"/>
          <p:nvPr/>
        </p:nvSpPr>
        <p:spPr>
          <a:xfrm>
            <a:off x="488275" y="4791650"/>
            <a:ext cx="6067500" cy="23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marR="0" lvl="0" indent="-4000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-US" sz="2700"/>
              <a:t>Obtener los datos correctos</a:t>
            </a:r>
            <a:endParaRPr sz="2700"/>
          </a:p>
          <a:p>
            <a:pPr marL="457200" marR="0" lvl="0" indent="-4000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-US" sz="2700"/>
              <a:t>Estructurar y prepararlos</a:t>
            </a:r>
            <a:endParaRPr sz="2700"/>
          </a:p>
          <a:p>
            <a:pPr marL="457200" marR="0" lvl="0" indent="-4000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-US" sz="2700"/>
              <a:t>Conectar datos de distintas fuentes</a:t>
            </a:r>
            <a:endParaRPr sz="2700"/>
          </a:p>
          <a:p>
            <a:pPr marL="457200" marR="0" lvl="0" indent="-4000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-US" sz="2700"/>
              <a:t>Entender las implicaciones de usar estos datos</a:t>
            </a:r>
            <a:endParaRPr sz="270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270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2700"/>
          </a:p>
        </p:txBody>
      </p:sp>
      <p:sp>
        <p:nvSpPr>
          <p:cNvPr id="180" name="Google Shape;180;p33"/>
          <p:cNvSpPr txBox="1"/>
          <p:nvPr/>
        </p:nvSpPr>
        <p:spPr>
          <a:xfrm>
            <a:off x="17832750" y="4791638"/>
            <a:ext cx="6067500" cy="23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marR="0" lvl="0" indent="-4000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-US" sz="2700" dirty="0" err="1"/>
              <a:t>Entender</a:t>
            </a:r>
            <a:r>
              <a:rPr lang="en-US" sz="2700" dirty="0"/>
              <a:t> </a:t>
            </a:r>
            <a:r>
              <a:rPr lang="en-US" sz="2700" dirty="0" err="1"/>
              <a:t>estadística</a:t>
            </a:r>
            <a:r>
              <a:rPr lang="en-US" sz="2700" dirty="0"/>
              <a:t> y </a:t>
            </a:r>
            <a:r>
              <a:rPr lang="en-US" sz="2700" dirty="0" err="1"/>
              <a:t>matemáticas</a:t>
            </a:r>
            <a:r>
              <a:rPr lang="en-US" sz="2700" dirty="0"/>
              <a:t> </a:t>
            </a:r>
            <a:r>
              <a:rPr lang="en-US" sz="2700" dirty="0" err="1"/>
              <a:t>avanzadas</a:t>
            </a:r>
            <a:endParaRPr sz="2700" dirty="0"/>
          </a:p>
          <a:p>
            <a:pPr marL="457200" marR="0" lvl="0" indent="-4000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-US" sz="2700" dirty="0" err="1"/>
              <a:t>Diseño</a:t>
            </a:r>
            <a:r>
              <a:rPr lang="en-US" sz="2700" dirty="0"/>
              <a:t> de </a:t>
            </a:r>
            <a:r>
              <a:rPr lang="en-US" sz="2700" dirty="0" err="1"/>
              <a:t>experimentos</a:t>
            </a:r>
            <a:endParaRPr sz="2700" dirty="0"/>
          </a:p>
          <a:p>
            <a:pPr marL="457200" marR="0" lvl="0" indent="-4000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-US" sz="2700" dirty="0"/>
              <a:t>Calidad de las </a:t>
            </a:r>
            <a:r>
              <a:rPr lang="en-US" sz="2700" dirty="0" err="1"/>
              <a:t>muestras</a:t>
            </a:r>
            <a:endParaRPr sz="2700" dirty="0"/>
          </a:p>
          <a:p>
            <a:pPr marL="457200" marR="0" lvl="0" indent="-4000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-US" sz="2700" dirty="0" err="1"/>
              <a:t>Entrenamiento</a:t>
            </a:r>
            <a:r>
              <a:rPr lang="en-US" sz="2700" dirty="0"/>
              <a:t> y </a:t>
            </a:r>
            <a:r>
              <a:rPr lang="en-US" sz="2700" dirty="0" err="1"/>
              <a:t>optimización</a:t>
            </a:r>
            <a:r>
              <a:rPr lang="en-US" sz="2700" dirty="0"/>
              <a:t> de </a:t>
            </a:r>
            <a:r>
              <a:rPr lang="en-US" sz="2700" dirty="0" err="1"/>
              <a:t>modelos</a:t>
            </a:r>
            <a:endParaRPr sz="27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27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2700" dirty="0"/>
          </a:p>
        </p:txBody>
      </p:sp>
      <p:sp>
        <p:nvSpPr>
          <p:cNvPr id="181" name="Google Shape;181;p33"/>
          <p:cNvSpPr txBox="1"/>
          <p:nvPr/>
        </p:nvSpPr>
        <p:spPr>
          <a:xfrm>
            <a:off x="15728175" y="10172775"/>
            <a:ext cx="77850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marR="0" lvl="0" indent="-4000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-US" sz="2700" dirty="0" err="1"/>
              <a:t>Definir</a:t>
            </a:r>
            <a:r>
              <a:rPr lang="en-US" sz="2700" dirty="0"/>
              <a:t> el </a:t>
            </a:r>
            <a:r>
              <a:rPr lang="en-US" sz="2700" dirty="0" err="1"/>
              <a:t>problema</a:t>
            </a:r>
            <a:r>
              <a:rPr lang="en-US" sz="2700" dirty="0"/>
              <a:t> y </a:t>
            </a:r>
            <a:r>
              <a:rPr lang="en-US" sz="2700" dirty="0" err="1"/>
              <a:t>entender</a:t>
            </a:r>
            <a:r>
              <a:rPr lang="en-US" sz="2700" dirty="0"/>
              <a:t> </a:t>
            </a:r>
            <a:r>
              <a:rPr lang="en-US" sz="2700" dirty="0" err="1"/>
              <a:t>qué</a:t>
            </a:r>
            <a:r>
              <a:rPr lang="en-US" sz="2700" dirty="0"/>
              <a:t> variables son </a:t>
            </a:r>
            <a:r>
              <a:rPr lang="en-US" sz="2700" dirty="0" err="1"/>
              <a:t>importantes</a:t>
            </a:r>
            <a:r>
              <a:rPr lang="en-US" sz="2700" dirty="0"/>
              <a:t> para </a:t>
            </a:r>
            <a:r>
              <a:rPr lang="en-US" sz="2700" dirty="0" err="1"/>
              <a:t>definirlo</a:t>
            </a:r>
            <a:endParaRPr sz="2700" dirty="0"/>
          </a:p>
          <a:p>
            <a:pPr marL="457200" marR="0" lvl="0" indent="-4000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-US" sz="2700" dirty="0" err="1"/>
              <a:t>Hacer</a:t>
            </a:r>
            <a:r>
              <a:rPr lang="en-US" sz="2700" dirty="0"/>
              <a:t> </a:t>
            </a:r>
            <a:r>
              <a:rPr lang="en-US" sz="2700" dirty="0" err="1"/>
              <a:t>buenas</a:t>
            </a:r>
            <a:r>
              <a:rPr lang="en-US" sz="2700" dirty="0"/>
              <a:t> </a:t>
            </a:r>
            <a:r>
              <a:rPr lang="en-US" sz="2700" dirty="0" err="1"/>
              <a:t>preguntas</a:t>
            </a:r>
            <a:r>
              <a:rPr lang="en-US" sz="2700" dirty="0"/>
              <a:t> a los </a:t>
            </a:r>
            <a:r>
              <a:rPr lang="en-US" sz="2700" dirty="0" err="1"/>
              <a:t>datos</a:t>
            </a:r>
            <a:endParaRPr sz="2700" dirty="0"/>
          </a:p>
          <a:p>
            <a:pPr marL="457200" lvl="0" indent="-400050" algn="just" rtl="0"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-US" sz="2700" dirty="0" err="1">
                <a:solidFill>
                  <a:schemeClr val="dk1"/>
                </a:solidFill>
              </a:rPr>
              <a:t>Definir</a:t>
            </a:r>
            <a:r>
              <a:rPr lang="en-US" sz="2700" dirty="0">
                <a:solidFill>
                  <a:schemeClr val="dk1"/>
                </a:solidFill>
              </a:rPr>
              <a:t> </a:t>
            </a:r>
            <a:r>
              <a:rPr lang="en-US" sz="2700" dirty="0" err="1">
                <a:solidFill>
                  <a:schemeClr val="dk1"/>
                </a:solidFill>
              </a:rPr>
              <a:t>métricas</a:t>
            </a:r>
            <a:r>
              <a:rPr lang="en-US" sz="2700" dirty="0">
                <a:solidFill>
                  <a:schemeClr val="dk1"/>
                </a:solidFill>
              </a:rPr>
              <a:t> que </a:t>
            </a:r>
            <a:r>
              <a:rPr lang="en-US" sz="2700" dirty="0" err="1">
                <a:solidFill>
                  <a:schemeClr val="dk1"/>
                </a:solidFill>
              </a:rPr>
              <a:t>tengan</a:t>
            </a:r>
            <a:r>
              <a:rPr lang="en-US" sz="2700" dirty="0">
                <a:solidFill>
                  <a:schemeClr val="dk1"/>
                </a:solidFill>
              </a:rPr>
              <a:t> </a:t>
            </a:r>
            <a:r>
              <a:rPr lang="en-US" sz="2700" dirty="0" err="1">
                <a:solidFill>
                  <a:schemeClr val="dk1"/>
                </a:solidFill>
              </a:rPr>
              <a:t>sentido</a:t>
            </a:r>
            <a:endParaRPr sz="2700" dirty="0"/>
          </a:p>
          <a:p>
            <a:pPr marL="457200" marR="0" lvl="0" indent="-4000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-US" sz="2700" dirty="0" err="1"/>
              <a:t>Entender</a:t>
            </a:r>
            <a:r>
              <a:rPr lang="en-US" sz="2700" dirty="0"/>
              <a:t> la </a:t>
            </a:r>
            <a:r>
              <a:rPr lang="en-US" sz="2700" dirty="0" err="1"/>
              <a:t>repercusión</a:t>
            </a:r>
            <a:r>
              <a:rPr lang="en-US" sz="2700" dirty="0"/>
              <a:t> y </a:t>
            </a:r>
            <a:r>
              <a:rPr lang="en-US" sz="2700" dirty="0" err="1"/>
              <a:t>accionables</a:t>
            </a:r>
            <a:r>
              <a:rPr lang="en-US" sz="2700" dirty="0"/>
              <a:t> para el </a:t>
            </a:r>
            <a:r>
              <a:rPr lang="en-US" sz="2700" dirty="0" err="1"/>
              <a:t>negocio</a:t>
            </a:r>
            <a:r>
              <a:rPr lang="en-US" sz="2700" dirty="0"/>
              <a:t> / </a:t>
            </a:r>
            <a:r>
              <a:rPr lang="en-US" sz="2700" dirty="0" err="1"/>
              <a:t>proyecto</a:t>
            </a:r>
            <a:endParaRPr sz="2700" dirty="0"/>
          </a:p>
          <a:p>
            <a:pPr marL="457200" marR="0" lvl="0" indent="-4000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-US" sz="2700" dirty="0" err="1"/>
              <a:t>Traducir</a:t>
            </a:r>
            <a:r>
              <a:rPr lang="en-US" sz="2700" dirty="0"/>
              <a:t> </a:t>
            </a:r>
            <a:r>
              <a:rPr lang="en-US" sz="2700" dirty="0" err="1"/>
              <a:t>hallazgos</a:t>
            </a:r>
            <a:r>
              <a:rPr lang="en-US" sz="2700" dirty="0"/>
              <a:t> a una audiencia no </a:t>
            </a:r>
            <a:r>
              <a:rPr lang="en-US" sz="2700" dirty="0" err="1"/>
              <a:t>técnica</a:t>
            </a:r>
            <a:endParaRPr sz="2700" dirty="0"/>
          </a:p>
        </p:txBody>
      </p:sp>
      <p:sp>
        <p:nvSpPr>
          <p:cNvPr id="182" name="Google Shape;182;p33"/>
          <p:cNvSpPr txBox="1"/>
          <p:nvPr/>
        </p:nvSpPr>
        <p:spPr>
          <a:xfrm>
            <a:off x="216000" y="298450"/>
            <a:ext cx="22397400" cy="17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8000" b="1"/>
              <a:t>Al final… </a:t>
            </a:r>
            <a:r>
              <a:rPr lang="en-US" sz="8000" b="1">
                <a:solidFill>
                  <a:srgbClr val="64C3F5"/>
                </a:solidFill>
              </a:rPr>
              <a:t>¿Qué es Data Analytics?</a:t>
            </a:r>
            <a:endParaRPr>
              <a:solidFill>
                <a:srgbClr val="64C3F5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4"/>
          <p:cNvSpPr txBox="1"/>
          <p:nvPr/>
        </p:nvSpPr>
        <p:spPr>
          <a:xfrm>
            <a:off x="631825" y="564550"/>
            <a:ext cx="22470000" cy="19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8000" b="1"/>
              <a:t>¿</a:t>
            </a:r>
            <a:r>
              <a:rPr lang="en-US" sz="8000" b="1">
                <a:solidFill>
                  <a:srgbClr val="64C3F5"/>
                </a:solidFill>
              </a:rPr>
              <a:t>Qué puedo hacer </a:t>
            </a:r>
            <a:r>
              <a:rPr lang="en-US" sz="8000" b="1"/>
              <a:t>con estos skills?</a:t>
            </a:r>
            <a:endParaRPr/>
          </a:p>
        </p:txBody>
      </p:sp>
      <p:pic>
        <p:nvPicPr>
          <p:cNvPr id="188" name="Google Shape;18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85650" y="2554300"/>
            <a:ext cx="13087099" cy="10653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34"/>
          <p:cNvSpPr txBox="1"/>
          <p:nvPr/>
        </p:nvSpPr>
        <p:spPr>
          <a:xfrm>
            <a:off x="2540000" y="8418275"/>
            <a:ext cx="7909800" cy="3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9144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/>
              <a:t>Business Analyst, Data Science Manager, y otras posiciones que hacen estrategia con datos...</a:t>
            </a:r>
            <a:endParaRPr sz="100">
              <a:solidFill>
                <a:srgbClr val="64C3F5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4" name="Google Shape;194;p35"/>
          <p:cNvGraphicFramePr/>
          <p:nvPr>
            <p:extLst>
              <p:ext uri="{D42A27DB-BD31-4B8C-83A1-F6EECF244321}">
                <p14:modId xmlns:p14="http://schemas.microsoft.com/office/powerpoint/2010/main" val="75407406"/>
              </p:ext>
            </p:extLst>
          </p:nvPr>
        </p:nvGraphicFramePr>
        <p:xfrm>
          <a:off x="11854933" y="1601467"/>
          <a:ext cx="12325875" cy="11376755"/>
        </p:xfrm>
        <a:graphic>
          <a:graphicData uri="http://schemas.openxmlformats.org/drawingml/2006/table">
            <a:tbl>
              <a:tblPr>
                <a:noFill/>
                <a:tableStyleId>{41091F4A-6B9E-4F18-9F0A-7A919BC6674D}</a:tableStyleId>
              </a:tblPr>
              <a:tblGrid>
                <a:gridCol w="6201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2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02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/>
                        <a:t>Web Scraping, Queries to DB, API consumption</a:t>
                      </a:r>
                      <a:endParaRPr sz="2900"/>
                    </a:p>
                  </a:txBody>
                  <a:tcPr marL="243800" marR="243800" marT="243800" marB="243800" anchor="ctr">
                    <a:lnL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/>
                        <a:t>BeautifulSoup, Postman, MySQL</a:t>
                      </a:r>
                      <a:endParaRPr sz="2900"/>
                    </a:p>
                  </a:txBody>
                  <a:tcPr marL="243800" marR="243800" marT="243800" marB="243800" anchor="ctr">
                    <a:lnL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54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/>
                        <a:t>Read from text files, dbs, HTML, etc</a:t>
                      </a:r>
                      <a:endParaRPr sz="2900"/>
                    </a:p>
                  </a:txBody>
                  <a:tcPr marL="243800" marR="243800" marT="243800" marB="243800" anchor="ctr">
                    <a:lnL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/>
                        <a:t>Pandas</a:t>
                      </a:r>
                      <a:endParaRPr sz="2900"/>
                    </a:p>
                  </a:txBody>
                  <a:tcPr marL="243800" marR="243800" marT="243800" marB="243800" anchor="ctr">
                    <a:lnL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35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/>
                        <a:t>Description &amp; Visualization</a:t>
                      </a:r>
                      <a:endParaRPr sz="2900"/>
                    </a:p>
                  </a:txBody>
                  <a:tcPr marL="243800" marR="243800" marT="243800" marB="243800" anchor="ctr">
                    <a:lnL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/>
                        <a:t>Pandas, Numpy, Matplotlib, Seaborn</a:t>
                      </a:r>
                      <a:endParaRPr sz="2900"/>
                    </a:p>
                  </a:txBody>
                  <a:tcPr marL="243800" marR="243800" marT="243800" marB="243800" anchor="ctr">
                    <a:lnL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36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/>
                        <a:t>Rename, drop, replace, transform, reshape, normalize</a:t>
                      </a:r>
                      <a:endParaRPr sz="2900"/>
                    </a:p>
                  </a:txBody>
                  <a:tcPr marL="243800" marR="243800" marT="243800" marB="243800" anchor="ctr">
                    <a:lnL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/>
                        <a:t>Pandas, Numpy</a:t>
                      </a:r>
                      <a:endParaRPr sz="2900"/>
                    </a:p>
                  </a:txBody>
                  <a:tcPr marL="243800" marR="243800" marT="243800" marB="243800" anchor="ctr">
                    <a:lnL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68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/>
                        <a:t>Statistical Tests, Dimension Reduction</a:t>
                      </a:r>
                      <a:endParaRPr sz="2900"/>
                    </a:p>
                  </a:txBody>
                  <a:tcPr marL="243800" marR="243800" marT="243800" marB="243800" anchor="ctr">
                    <a:lnL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/>
                        <a:t>SciPy, Statsmodels, Scikit-Learn</a:t>
                      </a:r>
                      <a:endParaRPr sz="2900"/>
                    </a:p>
                  </a:txBody>
                  <a:tcPr marL="243800" marR="243800" marT="243800" marB="243800" anchor="ctr">
                    <a:lnL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35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/>
                        <a:t>Prediction, Classification, Clustering</a:t>
                      </a:r>
                      <a:endParaRPr sz="2900"/>
                    </a:p>
                  </a:txBody>
                  <a:tcPr marL="243800" marR="243800" marT="243800" marB="243800" anchor="ctr">
                    <a:lnL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/>
                        <a:t>Scikit-Learn, Keras, Tensorflow, NLTK, etc</a:t>
                      </a:r>
                      <a:endParaRPr sz="2900"/>
                    </a:p>
                  </a:txBody>
                  <a:tcPr marL="243800" marR="243800" marT="243800" marB="243800" anchor="ctr">
                    <a:lnL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94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/>
                        <a:t>Interactive Charts &amp; Dashboards</a:t>
                      </a:r>
                      <a:endParaRPr sz="2900"/>
                    </a:p>
                  </a:txBody>
                  <a:tcPr marL="243800" marR="243800" marT="243800" marB="243800" anchor="ctr">
                    <a:lnL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 dirty="0"/>
                        <a:t>Bokeh, </a:t>
                      </a:r>
                      <a:r>
                        <a:rPr lang="en-US" sz="2900" dirty="0" err="1"/>
                        <a:t>Plotly</a:t>
                      </a:r>
                      <a:r>
                        <a:rPr lang="en-US" sz="2900" dirty="0"/>
                        <a:t>, Folium, Tableau</a:t>
                      </a:r>
                      <a:endParaRPr sz="2900" dirty="0"/>
                    </a:p>
                  </a:txBody>
                  <a:tcPr marL="243800" marR="243800" marT="243800" marB="243800" anchor="ctr">
                    <a:lnL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424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/>
                        <a:t>Generate API, run Pipeline</a:t>
                      </a:r>
                      <a:endParaRPr sz="2900"/>
                    </a:p>
                  </a:txBody>
                  <a:tcPr marL="243800" marR="243800" marT="243800" marB="243800" anchor="ctr">
                    <a:lnL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 dirty="0"/>
                        <a:t>Python Anywhere</a:t>
                      </a:r>
                      <a:endParaRPr sz="2900" dirty="0"/>
                    </a:p>
                  </a:txBody>
                  <a:tcPr marL="243800" marR="243800" marT="243800" marB="243800" anchor="ctr">
                    <a:lnL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65F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195" name="Google Shape;195;p35"/>
          <p:cNvGrpSpPr/>
          <p:nvPr/>
        </p:nvGrpSpPr>
        <p:grpSpPr>
          <a:xfrm>
            <a:off x="380005" y="1558813"/>
            <a:ext cx="11273399" cy="11541463"/>
            <a:chOff x="142495" y="510237"/>
            <a:chExt cx="4227472" cy="4527662"/>
          </a:xfrm>
        </p:grpSpPr>
        <p:grpSp>
          <p:nvGrpSpPr>
            <p:cNvPr id="196" name="Google Shape;196;p35"/>
            <p:cNvGrpSpPr/>
            <p:nvPr/>
          </p:nvGrpSpPr>
          <p:grpSpPr>
            <a:xfrm>
              <a:off x="142495" y="510237"/>
              <a:ext cx="4227472" cy="4502355"/>
              <a:chOff x="712622" y="510261"/>
              <a:chExt cx="4227472" cy="5002617"/>
            </a:xfrm>
          </p:grpSpPr>
          <p:grpSp>
            <p:nvGrpSpPr>
              <p:cNvPr id="197" name="Google Shape;197;p35"/>
              <p:cNvGrpSpPr/>
              <p:nvPr/>
            </p:nvGrpSpPr>
            <p:grpSpPr>
              <a:xfrm>
                <a:off x="1173610" y="510261"/>
                <a:ext cx="3766484" cy="532019"/>
                <a:chOff x="2789785" y="438789"/>
                <a:chExt cx="5221800" cy="731700"/>
              </a:xfrm>
            </p:grpSpPr>
            <p:sp>
              <p:nvSpPr>
                <p:cNvPr id="198" name="Google Shape;198;p35"/>
                <p:cNvSpPr/>
                <p:nvPr/>
              </p:nvSpPr>
              <p:spPr>
                <a:xfrm>
                  <a:off x="2789785" y="438789"/>
                  <a:ext cx="5221800" cy="731700"/>
                </a:xfrm>
                <a:prstGeom prst="rect">
                  <a:avLst/>
                </a:prstGeom>
                <a:solidFill>
                  <a:srgbClr val="0944A1"/>
                </a:solidFill>
                <a:ln>
                  <a:noFill/>
                </a:ln>
              </p:spPr>
              <p:txBody>
                <a:bodyPr spcFirstLastPara="1" wrap="square" lIns="243800" tIns="121875" rIns="243800" bIns="12187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" name="Google Shape;199;p35"/>
                <p:cNvSpPr txBox="1"/>
                <p:nvPr/>
              </p:nvSpPr>
              <p:spPr>
                <a:xfrm>
                  <a:off x="2914389" y="523065"/>
                  <a:ext cx="4765800" cy="5754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243800" tIns="121875" rIns="243800" bIns="121875" anchor="ctr" anchorCtr="0">
                  <a:noAutofit/>
                </a:bodyPr>
                <a:lstStyle/>
                <a:p>
                  <a:pPr marL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3200">
                      <a:solidFill>
                        <a:srgbClr val="FFFFFF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Find data</a:t>
                  </a:r>
                  <a:endParaRPr sz="3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grpSp>
            <p:nvGrpSpPr>
              <p:cNvPr id="200" name="Google Shape;200;p35"/>
              <p:cNvGrpSpPr/>
              <p:nvPr/>
            </p:nvGrpSpPr>
            <p:grpSpPr>
              <a:xfrm>
                <a:off x="1173612" y="1153279"/>
                <a:ext cx="3505734" cy="532019"/>
                <a:chOff x="2789787" y="1323150"/>
                <a:chExt cx="4860300" cy="731700"/>
              </a:xfrm>
            </p:grpSpPr>
            <p:sp>
              <p:nvSpPr>
                <p:cNvPr id="201" name="Google Shape;201;p35"/>
                <p:cNvSpPr/>
                <p:nvPr/>
              </p:nvSpPr>
              <p:spPr>
                <a:xfrm>
                  <a:off x="2789787" y="1323150"/>
                  <a:ext cx="4860300" cy="731700"/>
                </a:xfrm>
                <a:prstGeom prst="rect">
                  <a:avLst/>
                </a:prstGeom>
                <a:solidFill>
                  <a:srgbClr val="0C58D3"/>
                </a:solidFill>
                <a:ln>
                  <a:noFill/>
                </a:ln>
              </p:spPr>
              <p:txBody>
                <a:bodyPr spcFirstLastPara="1" wrap="square" lIns="243800" tIns="121875" rIns="243800" bIns="12187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" name="Google Shape;202;p35"/>
                <p:cNvSpPr txBox="1"/>
                <p:nvPr/>
              </p:nvSpPr>
              <p:spPr>
                <a:xfrm>
                  <a:off x="2914387" y="1529721"/>
                  <a:ext cx="4373100" cy="330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243800" tIns="121875" rIns="243800" bIns="121875" anchor="ctr" anchorCtr="0">
                  <a:noAutofit/>
                </a:bodyPr>
                <a:lstStyle/>
                <a:p>
                  <a:pPr marL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3200">
                      <a:solidFill>
                        <a:srgbClr val="FFFFFF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Load Data</a:t>
                  </a:r>
                  <a:endParaRPr sz="3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grpSp>
            <p:nvGrpSpPr>
              <p:cNvPr id="203" name="Google Shape;203;p35"/>
              <p:cNvGrpSpPr/>
              <p:nvPr/>
            </p:nvGrpSpPr>
            <p:grpSpPr>
              <a:xfrm>
                <a:off x="1173612" y="1793927"/>
                <a:ext cx="3244119" cy="532019"/>
                <a:chOff x="2789787" y="2204250"/>
                <a:chExt cx="4497600" cy="731700"/>
              </a:xfrm>
            </p:grpSpPr>
            <p:sp>
              <p:nvSpPr>
                <p:cNvPr id="204" name="Google Shape;204;p35"/>
                <p:cNvSpPr/>
                <p:nvPr/>
              </p:nvSpPr>
              <p:spPr>
                <a:xfrm>
                  <a:off x="2789787" y="2204250"/>
                  <a:ext cx="4497600" cy="731700"/>
                </a:xfrm>
                <a:prstGeom prst="rect">
                  <a:avLst/>
                </a:prstGeom>
                <a:solidFill>
                  <a:srgbClr val="0D5DDF"/>
                </a:solidFill>
                <a:ln>
                  <a:noFill/>
                </a:ln>
              </p:spPr>
              <p:txBody>
                <a:bodyPr spcFirstLastPara="1" wrap="square" lIns="243800" tIns="121875" rIns="243800" bIns="12187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" name="Google Shape;205;p35"/>
                <p:cNvSpPr txBox="1"/>
                <p:nvPr/>
              </p:nvSpPr>
              <p:spPr>
                <a:xfrm>
                  <a:off x="2914388" y="2410805"/>
                  <a:ext cx="3849900" cy="330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243800" tIns="121875" rIns="243800" bIns="121875" anchor="ctr" anchorCtr="0">
                  <a:noAutofit/>
                </a:bodyPr>
                <a:lstStyle/>
                <a:p>
                  <a:pPr marL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3200">
                      <a:solidFill>
                        <a:srgbClr val="FFFFFF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Explore Data</a:t>
                  </a:r>
                  <a:endParaRPr sz="3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grpSp>
            <p:nvGrpSpPr>
              <p:cNvPr id="206" name="Google Shape;206;p35"/>
              <p:cNvGrpSpPr/>
              <p:nvPr/>
            </p:nvGrpSpPr>
            <p:grpSpPr>
              <a:xfrm>
                <a:off x="1173612" y="2436956"/>
                <a:ext cx="2983369" cy="532019"/>
                <a:chOff x="2789787" y="3088625"/>
                <a:chExt cx="4136100" cy="731700"/>
              </a:xfrm>
            </p:grpSpPr>
            <p:sp>
              <p:nvSpPr>
                <p:cNvPr id="207" name="Google Shape;207;p35"/>
                <p:cNvSpPr/>
                <p:nvPr/>
              </p:nvSpPr>
              <p:spPr>
                <a:xfrm>
                  <a:off x="2789787" y="3088625"/>
                  <a:ext cx="4136100" cy="731700"/>
                </a:xfrm>
                <a:prstGeom prst="rect">
                  <a:avLst/>
                </a:prstGeom>
                <a:solidFill>
                  <a:srgbClr val="0E65F0"/>
                </a:solidFill>
                <a:ln>
                  <a:noFill/>
                </a:ln>
              </p:spPr>
              <p:txBody>
                <a:bodyPr spcFirstLastPara="1" wrap="square" lIns="243800" tIns="121875" rIns="243800" bIns="12187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" name="Google Shape;208;p35"/>
                <p:cNvSpPr txBox="1"/>
                <p:nvPr/>
              </p:nvSpPr>
              <p:spPr>
                <a:xfrm>
                  <a:off x="2914388" y="3295179"/>
                  <a:ext cx="3849900" cy="330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243800" tIns="121875" rIns="243800" bIns="121875" anchor="ctr" anchorCtr="0">
                  <a:noAutofit/>
                </a:bodyPr>
                <a:lstStyle/>
                <a:p>
                  <a:pPr marL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3200">
                      <a:solidFill>
                        <a:srgbClr val="FFFFFF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Prepare Data</a:t>
                  </a:r>
                  <a:endParaRPr sz="3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grpSp>
            <p:nvGrpSpPr>
              <p:cNvPr id="209" name="Google Shape;209;p35"/>
              <p:cNvGrpSpPr/>
              <p:nvPr/>
            </p:nvGrpSpPr>
            <p:grpSpPr>
              <a:xfrm>
                <a:off x="1173612" y="3079985"/>
                <a:ext cx="2723701" cy="532019"/>
                <a:chOff x="2789787" y="3973000"/>
                <a:chExt cx="3776100" cy="731700"/>
              </a:xfrm>
            </p:grpSpPr>
            <p:sp>
              <p:nvSpPr>
                <p:cNvPr id="210" name="Google Shape;210;p35"/>
                <p:cNvSpPr/>
                <p:nvPr/>
              </p:nvSpPr>
              <p:spPr>
                <a:xfrm>
                  <a:off x="2789787" y="3973000"/>
                  <a:ext cx="3776100" cy="731700"/>
                </a:xfrm>
                <a:prstGeom prst="rect">
                  <a:avLst/>
                </a:prstGeom>
                <a:solidFill>
                  <a:srgbClr val="307BF3"/>
                </a:solidFill>
                <a:ln>
                  <a:noFill/>
                </a:ln>
              </p:spPr>
              <p:txBody>
                <a:bodyPr spcFirstLastPara="1" wrap="square" lIns="243800" tIns="121875" rIns="243800" bIns="12187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" name="Google Shape;211;p35"/>
                <p:cNvSpPr txBox="1"/>
                <p:nvPr/>
              </p:nvSpPr>
              <p:spPr>
                <a:xfrm>
                  <a:off x="2902988" y="4179560"/>
                  <a:ext cx="3497700" cy="330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243800" tIns="121875" rIns="243800" bIns="121875" anchor="ctr" anchorCtr="0">
                  <a:noAutofit/>
                </a:bodyPr>
                <a:lstStyle/>
                <a:p>
                  <a:pPr marL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3200">
                      <a:solidFill>
                        <a:srgbClr val="FFFFFF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Analyze Data</a:t>
                  </a:r>
                  <a:endParaRPr sz="3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grpSp>
            <p:nvGrpSpPr>
              <p:cNvPr id="212" name="Google Shape;212;p35"/>
              <p:cNvGrpSpPr/>
              <p:nvPr/>
            </p:nvGrpSpPr>
            <p:grpSpPr>
              <a:xfrm>
                <a:off x="1158518" y="3723056"/>
                <a:ext cx="2516015" cy="532019"/>
                <a:chOff x="2899562" y="3930163"/>
                <a:chExt cx="3776100" cy="731700"/>
              </a:xfrm>
            </p:grpSpPr>
            <p:sp>
              <p:nvSpPr>
                <p:cNvPr id="213" name="Google Shape;213;p35"/>
                <p:cNvSpPr/>
                <p:nvPr/>
              </p:nvSpPr>
              <p:spPr>
                <a:xfrm>
                  <a:off x="2899562" y="3930163"/>
                  <a:ext cx="3776100" cy="731700"/>
                </a:xfrm>
                <a:prstGeom prst="rect">
                  <a:avLst/>
                </a:prstGeom>
                <a:solidFill>
                  <a:srgbClr val="307BF3"/>
                </a:solidFill>
                <a:ln>
                  <a:noFill/>
                </a:ln>
              </p:spPr>
              <p:txBody>
                <a:bodyPr spcFirstLastPara="1" wrap="square" lIns="243800" tIns="121875" rIns="243800" bIns="12187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" name="Google Shape;214;p35"/>
                <p:cNvSpPr txBox="1"/>
                <p:nvPr/>
              </p:nvSpPr>
              <p:spPr>
                <a:xfrm>
                  <a:off x="3140905" y="4179570"/>
                  <a:ext cx="3259800" cy="330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243800" tIns="121875" rIns="243800" bIns="121875" anchor="ctr" anchorCtr="0">
                  <a:noAutofit/>
                </a:bodyPr>
                <a:lstStyle/>
                <a:p>
                  <a:pPr marL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3200">
                      <a:solidFill>
                        <a:srgbClr val="FFFFFF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Model Data</a:t>
                  </a:r>
                  <a:endParaRPr sz="3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sp>
            <p:nvSpPr>
              <p:cNvPr id="215" name="Google Shape;215;p35"/>
              <p:cNvSpPr/>
              <p:nvPr/>
            </p:nvSpPr>
            <p:spPr>
              <a:xfrm>
                <a:off x="1158424" y="4366125"/>
                <a:ext cx="2299500" cy="531900"/>
              </a:xfrm>
              <a:prstGeom prst="rect">
                <a:avLst/>
              </a:prstGeom>
              <a:solidFill>
                <a:srgbClr val="4E8EF6"/>
              </a:solidFill>
              <a:ln>
                <a:noFill/>
              </a:ln>
            </p:spPr>
            <p:txBody>
              <a:bodyPr spcFirstLastPara="1" wrap="square" lIns="243800" tIns="121875" rIns="243800" bIns="1218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35"/>
              <p:cNvSpPr txBox="1"/>
              <p:nvPr/>
            </p:nvSpPr>
            <p:spPr>
              <a:xfrm>
                <a:off x="1301375" y="4511925"/>
                <a:ext cx="2172000" cy="240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43800" tIns="121875" rIns="243800" bIns="121875" anchor="ctr" anchorCtr="0">
                <a:noAutofit/>
              </a:bodyPr>
              <a:lstStyle/>
              <a:p>
                <a:pPr marL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3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Storytelling and Visualization</a:t>
                </a:r>
                <a:endParaRPr sz="3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17" name="Google Shape;217;p35"/>
              <p:cNvSpPr txBox="1"/>
              <p:nvPr/>
            </p:nvSpPr>
            <p:spPr>
              <a:xfrm rot="-5400000">
                <a:off x="286022" y="962106"/>
                <a:ext cx="1175400" cy="32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43800" tIns="243800" rIns="243800" bIns="24380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3200">
                    <a:solidFill>
                      <a:srgbClr val="0C58D3"/>
                    </a:solidFill>
                    <a:latin typeface="Roboto"/>
                    <a:ea typeface="Roboto"/>
                    <a:cs typeface="Roboto"/>
                    <a:sym typeface="Roboto"/>
                  </a:rPr>
                  <a:t>Extraction</a:t>
                </a:r>
                <a:endParaRPr sz="32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18" name="Google Shape;218;p35"/>
              <p:cNvSpPr txBox="1"/>
              <p:nvPr/>
            </p:nvSpPr>
            <p:spPr>
              <a:xfrm rot="-5400000">
                <a:off x="323975" y="3557198"/>
                <a:ext cx="1099500" cy="32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43800" tIns="243800" rIns="243800" bIns="24380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3200">
                    <a:solidFill>
                      <a:srgbClr val="0D5DDF"/>
                    </a:solidFill>
                    <a:latin typeface="Roboto"/>
                    <a:ea typeface="Roboto"/>
                    <a:cs typeface="Roboto"/>
                    <a:sym typeface="Roboto"/>
                  </a:rPr>
                  <a:t>Modeling</a:t>
                </a:r>
                <a:endParaRPr sz="32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19" name="Google Shape;219;p35"/>
              <p:cNvSpPr txBox="1"/>
              <p:nvPr/>
            </p:nvSpPr>
            <p:spPr>
              <a:xfrm rot="-5400000">
                <a:off x="271472" y="4749528"/>
                <a:ext cx="1204500" cy="32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43800" tIns="243800" rIns="243800" bIns="24380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3200">
                    <a:solidFill>
                      <a:srgbClr val="0D5DDF"/>
                    </a:solidFill>
                    <a:latin typeface="Roboto"/>
                    <a:ea typeface="Roboto"/>
                    <a:cs typeface="Roboto"/>
                    <a:sym typeface="Roboto"/>
                  </a:rPr>
                  <a:t>Deployment</a:t>
                </a:r>
                <a:endParaRPr sz="32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20" name="Google Shape;220;p35"/>
              <p:cNvSpPr txBox="1"/>
              <p:nvPr/>
            </p:nvSpPr>
            <p:spPr>
              <a:xfrm rot="-5400000">
                <a:off x="116375" y="2236549"/>
                <a:ext cx="1514700" cy="32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43800" tIns="243800" rIns="243800" bIns="243800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3200">
                    <a:solidFill>
                      <a:srgbClr val="0C58D3"/>
                    </a:solidFill>
                    <a:latin typeface="Roboto"/>
                    <a:ea typeface="Roboto"/>
                    <a:cs typeface="Roboto"/>
                    <a:sym typeface="Roboto"/>
                  </a:rPr>
                  <a:t>Transformation</a:t>
                </a:r>
                <a:endParaRPr sz="32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21" name="Google Shape;221;p35"/>
            <p:cNvGrpSpPr/>
            <p:nvPr/>
          </p:nvGrpSpPr>
          <p:grpSpPr>
            <a:xfrm>
              <a:off x="588303" y="4559189"/>
              <a:ext cx="2064010" cy="478710"/>
              <a:chOff x="1158424" y="4416430"/>
              <a:chExt cx="2314951" cy="531900"/>
            </a:xfrm>
          </p:grpSpPr>
          <p:sp>
            <p:nvSpPr>
              <p:cNvPr id="222" name="Google Shape;222;p35"/>
              <p:cNvSpPr/>
              <p:nvPr/>
            </p:nvSpPr>
            <p:spPr>
              <a:xfrm>
                <a:off x="1158424" y="4416430"/>
                <a:ext cx="2299500" cy="531900"/>
              </a:xfrm>
              <a:prstGeom prst="rect">
                <a:avLst/>
              </a:prstGeom>
              <a:solidFill>
                <a:srgbClr val="679CF2"/>
              </a:solidFill>
              <a:ln>
                <a:noFill/>
              </a:ln>
            </p:spPr>
            <p:txBody>
              <a:bodyPr spcFirstLastPara="1" wrap="square" lIns="243800" tIns="121875" rIns="243800" bIns="1218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35"/>
              <p:cNvSpPr txBox="1"/>
              <p:nvPr/>
            </p:nvSpPr>
            <p:spPr>
              <a:xfrm>
                <a:off x="1301375" y="4562230"/>
                <a:ext cx="2172000" cy="240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43800" tIns="121875" rIns="243800" bIns="121875" anchor="ctr" anchorCtr="0">
                <a:noAutofit/>
              </a:bodyPr>
              <a:lstStyle/>
              <a:p>
                <a:pPr marL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3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Integration</a:t>
                </a:r>
                <a:endParaRPr sz="3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224" name="Google Shape;224;p35"/>
          <p:cNvSpPr txBox="1"/>
          <p:nvPr/>
        </p:nvSpPr>
        <p:spPr>
          <a:xfrm>
            <a:off x="2696600" y="151867"/>
            <a:ext cx="7823100" cy="11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 b="1">
                <a:latin typeface="Oswald"/>
                <a:ea typeface="Oswald"/>
                <a:cs typeface="Oswald"/>
                <a:sym typeface="Oswald"/>
              </a:rPr>
              <a:t>Data Science Pipeline</a:t>
            </a:r>
            <a:endParaRPr sz="6400" b="1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25" name="Google Shape;225;p35"/>
          <p:cNvSpPr txBox="1"/>
          <p:nvPr/>
        </p:nvSpPr>
        <p:spPr>
          <a:xfrm>
            <a:off x="11854933" y="702533"/>
            <a:ext cx="6200700" cy="11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Oswald"/>
                <a:ea typeface="Oswald"/>
                <a:cs typeface="Oswald"/>
                <a:sym typeface="Oswald"/>
              </a:rPr>
              <a:t>Activities </a:t>
            </a:r>
            <a:endParaRPr sz="37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26" name="Google Shape;226;p35"/>
          <p:cNvSpPr txBox="1"/>
          <p:nvPr/>
        </p:nvSpPr>
        <p:spPr>
          <a:xfrm>
            <a:off x="18055733" y="702533"/>
            <a:ext cx="6200700" cy="11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Oswald"/>
                <a:ea typeface="Oswald"/>
                <a:cs typeface="Oswald"/>
                <a:sym typeface="Oswald"/>
              </a:rPr>
              <a:t>Tools</a:t>
            </a:r>
            <a:endParaRPr sz="37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1072</Words>
  <Application>Microsoft Office PowerPoint</Application>
  <PresentationFormat>Personalizado</PresentationFormat>
  <Paragraphs>176</Paragraphs>
  <Slides>18</Slides>
  <Notes>17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18</vt:i4>
      </vt:variant>
    </vt:vector>
  </HeadingPairs>
  <TitlesOfParts>
    <vt:vector size="25" baseType="lpstr">
      <vt:lpstr>Roboto</vt:lpstr>
      <vt:lpstr>Arial</vt:lpstr>
      <vt:lpstr>Helvetica Neue</vt:lpstr>
      <vt:lpstr>Helvetica Neue Light</vt:lpstr>
      <vt:lpstr>Oswald</vt:lpstr>
      <vt:lpstr>White</vt:lpstr>
      <vt:lpstr>Material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Votación Sábado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Julian Andres Ramirez Velasquez</dc:creator>
  <cp:lastModifiedBy>Julian Andres Ramirez Velasquez</cp:lastModifiedBy>
  <cp:revision>7</cp:revision>
  <dcterms:modified xsi:type="dcterms:W3CDTF">2021-04-05T23:37:23Z</dcterms:modified>
</cp:coreProperties>
</file>